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59" r:id="rId5"/>
    <p:sldId id="269" r:id="rId6"/>
    <p:sldId id="273" r:id="rId7"/>
    <p:sldId id="281" r:id="rId8"/>
    <p:sldId id="274" r:id="rId9"/>
    <p:sldId id="283" r:id="rId10"/>
    <p:sldId id="284" r:id="rId11"/>
    <p:sldId id="285" r:id="rId12"/>
    <p:sldId id="282" r:id="rId13"/>
    <p:sldId id="277" r:id="rId14"/>
    <p:sldId id="271" r:id="rId15"/>
    <p:sldId id="278" r:id="rId16"/>
    <p:sldId id="279" r:id="rId17"/>
    <p:sldId id="280"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1418"/>
    <a:srgbClr val="282828"/>
    <a:srgbClr val="717171"/>
    <a:srgbClr val="FDB9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33917-F4C4-AD75-586C-444841032CA4}" v="6" dt="2026-03-26T18:26:20.041"/>
    <p1510:client id="{4E8E5B40-EFD5-43DC-9CE6-FBC654258CB9}" v="4" dt="2026-03-26T19:37:40.125"/>
    <p1510:client id="{9A7E620C-219E-C99F-8907-A4F730F9A2D7}" v="9" dt="2026-03-26T19:19:40.594"/>
    <p1510:client id="{E927ADF4-1ACC-227A-D4A6-D0178AD37A55}" v="3" dt="2026-03-26T18:16:02.936"/>
    <p1510:client id="{F4C5F974-0DCE-3510-B8AC-5DF1E3AA7CC4}" v="2656" dt="2026-03-26T01:22:40.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1"/>
    <p:restoredTop sz="94680"/>
  </p:normalViewPr>
  <p:slideViewPr>
    <p:cSldViewPr snapToGrid="0">
      <p:cViewPr varScale="1">
        <p:scale>
          <a:sx n="211" d="100"/>
          <a:sy n="211" d="100"/>
        </p:scale>
        <p:origin x="11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20A4A1-5443-485A-8705-076F02700475}" type="datetimeFigureOut">
              <a:rPr lang="en-US" smtClean="0"/>
              <a:t>3/27/26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8E468-E90F-4234-91E8-A65C047C17F8}" type="slidenum">
              <a:rPr lang="en-US" smtClean="0"/>
              <a:t>‹#›</a:t>
            </a:fld>
            <a:endParaRPr lang="en-US"/>
          </a:p>
        </p:txBody>
      </p:sp>
    </p:spTree>
    <p:extLst>
      <p:ext uri="{BB962C8B-B14F-4D97-AF65-F5344CB8AC3E}">
        <p14:creationId xmlns:p14="http://schemas.microsoft.com/office/powerpoint/2010/main" val="7548320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DE9C0-8BEC-4173-B422-9C8A52738B3D}" type="datetimeFigureOut">
              <a:rPr lang="en-US" smtClean="0"/>
              <a:t>3/27/26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B28A4-8DA7-47C4-89E0-153887701784}" type="slidenum">
              <a:rPr lang="en-US" smtClean="0"/>
              <a:t>‹#›</a:t>
            </a:fld>
            <a:endParaRPr lang="en-US"/>
          </a:p>
        </p:txBody>
      </p:sp>
    </p:spTree>
    <p:extLst>
      <p:ext uri="{BB962C8B-B14F-4D97-AF65-F5344CB8AC3E}">
        <p14:creationId xmlns:p14="http://schemas.microsoft.com/office/powerpoint/2010/main" val="241413306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Photo1">
    <p:spTree>
      <p:nvGrpSpPr>
        <p:cNvPr id="1" name=""/>
        <p:cNvGrpSpPr/>
        <p:nvPr/>
      </p:nvGrpSpPr>
      <p:grpSpPr>
        <a:xfrm>
          <a:off x="0" y="0"/>
          <a:ext cx="0" cy="0"/>
          <a:chOff x="0" y="0"/>
          <a:chExt cx="0" cy="0"/>
        </a:xfrm>
      </p:grpSpPr>
      <p:pic>
        <p:nvPicPr>
          <p:cNvPr id="7" name="Picture 6" descr="Photograph of a group of graduates wearing blue caps and gowns seated in an outdoor ceremony setting. One graduate is prominently raising their hand, with a blurred crowd visible in the background, indicating a formal event celebrating academic achievement."/>
          <p:cNvPicPr>
            <a:picLocks noChangeAspect="1"/>
          </p:cNvPicPr>
          <p:nvPr userDrawn="1"/>
        </p:nvPicPr>
        <p:blipFill rotWithShape="1">
          <a:blip r:embed="rId2" cstate="print">
            <a:extLst>
              <a:ext uri="{28A0092B-C50C-407E-A947-70E740481C1C}">
                <a14:useLocalDpi xmlns:a14="http://schemas.microsoft.com/office/drawing/2010/main" val="0"/>
              </a:ext>
            </a:extLst>
          </a:blip>
          <a:srcRect l="42451" t="12753" r="20569"/>
          <a:stretch/>
        </p:blipFill>
        <p:spPr>
          <a:xfrm>
            <a:off x="7838630" y="-19050"/>
            <a:ext cx="4372420" cy="6877050"/>
          </a:xfrm>
          <a:custGeom>
            <a:avLst/>
            <a:gdLst>
              <a:gd name="connsiteX0" fmla="*/ 0 w 4339770"/>
              <a:gd name="connsiteY0" fmla="*/ 0 h 6858000"/>
              <a:gd name="connsiteX1" fmla="*/ 4339770 w 4339770"/>
              <a:gd name="connsiteY1" fmla="*/ 0 h 6858000"/>
              <a:gd name="connsiteX2" fmla="*/ 4339770 w 4339770"/>
              <a:gd name="connsiteY2" fmla="*/ 6858000 h 6858000"/>
              <a:gd name="connsiteX3" fmla="*/ 0 w 43397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39770" h="6858000">
                <a:moveTo>
                  <a:pt x="0" y="0"/>
                </a:moveTo>
                <a:lnTo>
                  <a:pt x="4339770" y="0"/>
                </a:lnTo>
                <a:lnTo>
                  <a:pt x="4339770" y="6858000"/>
                </a:lnTo>
                <a:lnTo>
                  <a:pt x="0" y="6858000"/>
                </a:lnTo>
                <a:close/>
              </a:path>
            </a:pathLst>
          </a:custGeom>
        </p:spPr>
      </p:pic>
      <p:sp>
        <p:nvSpPr>
          <p:cNvPr id="8" name="Isosceles Triangle 7">
            <a:extLst>
              <a:ext uri="{C183D7F6-B498-43B3-948B-1728B52AA6E4}">
                <adec:decorative xmlns:adec="http://schemas.microsoft.com/office/drawing/2017/decorative" val="1"/>
              </a:ext>
            </a:extLst>
          </p:cNvPr>
          <p:cNvSpPr/>
          <p:nvPr userDrawn="1"/>
        </p:nvSpPr>
        <p:spPr>
          <a:xfrm>
            <a:off x="10320582" y="4967532"/>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C183D7F6-B498-43B3-948B-1728B52AA6E4}">
                <adec:decorative xmlns:adec="http://schemas.microsoft.com/office/drawing/2017/decorative" val="1"/>
              </a:ext>
            </a:extLst>
          </p:cNvPr>
          <p:cNvSpPr/>
          <p:nvPr userDrawn="1"/>
        </p:nvSpPr>
        <p:spPr>
          <a:xfrm rot="10800000">
            <a:off x="7820519" y="0"/>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6256" b="16256"/>
          <a:stretch>
            <a:fillRect/>
          </a:stretch>
        </p:blipFill>
        <p:spPr>
          <a:xfrm>
            <a:off x="0" y="0"/>
            <a:ext cx="7852228" cy="68580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12" name="Rectangle 11">
            <a:extLst>
              <a:ext uri="{C183D7F6-B498-43B3-948B-1728B52AA6E4}">
                <adec:decorative xmlns:adec="http://schemas.microsoft.com/office/drawing/2017/decorative" val="1"/>
              </a:ext>
            </a:extLst>
          </p:cNvPr>
          <p:cNvSpPr/>
          <p:nvPr userDrawn="1"/>
        </p:nvSpPr>
        <p:spPr>
          <a:xfrm>
            <a:off x="7852228" y="0"/>
            <a:ext cx="491672" cy="6858000"/>
          </a:xfrm>
          <a:prstGeom prst="rect">
            <a:avLst/>
          </a:prstGeom>
          <a:gradFill>
            <a:gsLst>
              <a:gs pos="0">
                <a:schemeClr val="tx1">
                  <a:alpha val="6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13525" y="966073"/>
            <a:ext cx="6043385" cy="307777"/>
          </a:xfrm>
          <a:prstGeom prst="rect">
            <a:avLst/>
          </a:prstGeom>
          <a:noFill/>
        </p:spPr>
        <p:txBody>
          <a:bodyPr wrap="square" rtlCol="0">
            <a:spAutoFit/>
          </a:bodyPr>
          <a:lstStyle/>
          <a:p>
            <a:r>
              <a:rPr lang="en-US" sz="1400" spc="400">
                <a:solidFill>
                  <a:schemeClr val="bg1"/>
                </a:solidFill>
                <a:latin typeface="Arial" panose="020B0604020202020204" pitchFamily="34" charset="0"/>
                <a:cs typeface="Arial" panose="020B0604020202020204" pitchFamily="34" charset="0"/>
              </a:rPr>
              <a:t>EASTERN IOWA COMMUNITY COLLEGES</a:t>
            </a:r>
          </a:p>
        </p:txBody>
      </p:sp>
      <p:cxnSp>
        <p:nvCxnSpPr>
          <p:cNvPr id="17" name="Straight Connector 16">
            <a:extLst>
              <a:ext uri="{C183D7F6-B498-43B3-948B-1728B52AA6E4}">
                <adec:decorative xmlns:adec="http://schemas.microsoft.com/office/drawing/2017/decorative" val="1"/>
              </a:ext>
            </a:extLst>
          </p:cNvPr>
          <p:cNvCxnSpPr/>
          <p:nvPr userDrawn="1"/>
        </p:nvCxnSpPr>
        <p:spPr>
          <a:xfrm>
            <a:off x="913525" y="1295400"/>
            <a:ext cx="7170941" cy="0"/>
          </a:xfrm>
          <a:prstGeom prst="line">
            <a:avLst/>
          </a:prstGeom>
          <a:ln>
            <a:solidFill>
              <a:srgbClr val="FDB91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80840" y="1488150"/>
            <a:ext cx="6680245" cy="2028210"/>
          </a:xfrm>
        </p:spPr>
        <p:txBody>
          <a:bodyPr anchor="t" anchorCtr="0">
            <a:normAutofit/>
          </a:bodyPr>
          <a:lstStyle>
            <a:lvl1pPr algn="l">
              <a:defRPr sz="6600">
                <a:solidFill>
                  <a:schemeClr val="bg1"/>
                </a:solidFill>
              </a:defRPr>
            </a:lvl1pPr>
          </a:lstStyle>
          <a:p>
            <a:r>
              <a:rPr lang="en-US"/>
              <a:t>Click to edit Master title style</a:t>
            </a:r>
          </a:p>
        </p:txBody>
      </p:sp>
      <p:sp>
        <p:nvSpPr>
          <p:cNvPr id="3" name="Subtitle 2"/>
          <p:cNvSpPr>
            <a:spLocks noGrp="1"/>
          </p:cNvSpPr>
          <p:nvPr>
            <p:ph type="subTitle" idx="1"/>
          </p:nvPr>
        </p:nvSpPr>
        <p:spPr>
          <a:xfrm>
            <a:off x="880839" y="3999594"/>
            <a:ext cx="6680245" cy="542114"/>
          </a:xfrm>
        </p:spPr>
        <p:txBody>
          <a:bodyPr>
            <a:normAutofit/>
          </a:bodyPr>
          <a:lstStyle>
            <a:lvl1pPr marL="0" indent="0" algn="l">
              <a:buNone/>
              <a:defRPr sz="320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Eastern Iowa Community Colleges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829" y="4999828"/>
            <a:ext cx="4918021" cy="484394"/>
          </a:xfrm>
          <a:prstGeom prst="rect">
            <a:avLst/>
          </a:prstGeom>
        </p:spPr>
      </p:pic>
    </p:spTree>
    <p:extLst>
      <p:ext uri="{BB962C8B-B14F-4D97-AF65-F5344CB8AC3E}">
        <p14:creationId xmlns:p14="http://schemas.microsoft.com/office/powerpoint/2010/main" val="361473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a:solidFill>
                  <a:schemeClr val="accent1"/>
                </a:solidFill>
              </a:defRPr>
            </a:lvl1pPr>
          </a:lstStyle>
          <a:p>
            <a:r>
              <a:rPr lang="en-US"/>
              <a:t>Click to edit Master title style</a:t>
            </a:r>
          </a:p>
        </p:txBody>
      </p:sp>
      <p:sp>
        <p:nvSpPr>
          <p:cNvPr id="6" name="Rectangle 5"/>
          <p:cNvSpPr/>
          <p:nvPr userDrawn="1"/>
        </p:nvSpPr>
        <p:spPr>
          <a:xfrm>
            <a:off x="0" y="0"/>
            <a:ext cx="419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a:off x="11277600" y="5943600"/>
            <a:ext cx="914400" cy="914400"/>
          </a:xfrm>
          <a:prstGeom prst="triangle">
            <a:avLst>
              <a:gd name="adj" fmla="val 100000"/>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684000" y="6483225"/>
            <a:ext cx="508000" cy="276999"/>
          </a:xfrm>
          <a:prstGeom prst="rect">
            <a:avLst/>
          </a:prstGeom>
          <a:noFill/>
        </p:spPr>
        <p:txBody>
          <a:bodyPr wrap="square" rtlCol="0">
            <a:spAutoFit/>
          </a:bodyPr>
          <a:lstStyle/>
          <a:p>
            <a:pPr algn="ctr"/>
            <a:fld id="{E85F71F5-A414-427E-A222-9BF7136AF9B3}" type="slidenum">
              <a:rPr lang="en-US" sz="1200" smtClean="0">
                <a:solidFill>
                  <a:schemeClr val="bg1"/>
                </a:solidFill>
                <a:latin typeface="Arial" panose="020B0604020202020204" pitchFamily="34" charset="0"/>
                <a:cs typeface="Arial" panose="020B0604020202020204" pitchFamily="34" charset="0"/>
              </a:rPr>
              <a:t>‹#›</a:t>
            </a:fld>
            <a:endParaRPr lang="en-US" sz="120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065" y="5945739"/>
            <a:ext cx="438912" cy="438912"/>
          </a:xfrm>
          <a:prstGeom prst="rect">
            <a:avLst/>
          </a:prstGeom>
        </p:spPr>
      </p:pic>
    </p:spTree>
    <p:extLst>
      <p:ext uri="{BB962C8B-B14F-4D97-AF65-F5344CB8AC3E}">
        <p14:creationId xmlns:p14="http://schemas.microsoft.com/office/powerpoint/2010/main" val="275242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8155214" y="0"/>
            <a:ext cx="40367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6897914" cy="1325563"/>
          </a:xfrm>
        </p:spPr>
        <p:txBody>
          <a:bodyPr anchor="t" anchorCtr="0"/>
          <a:lstStyle>
            <a:lvl1pPr>
              <a:defRPr>
                <a:solidFill>
                  <a:schemeClr val="accent1"/>
                </a:solidFill>
              </a:defRPr>
            </a:lvl1pPr>
          </a:lstStyle>
          <a:p>
            <a:r>
              <a:rPr lang="en-US"/>
              <a:t>Click to edit Master title style</a:t>
            </a:r>
          </a:p>
        </p:txBody>
      </p:sp>
      <p:sp>
        <p:nvSpPr>
          <p:cNvPr id="6" name="Rectangle 5">
            <a:extLst>
              <a:ext uri="{C183D7F6-B498-43B3-948B-1728B52AA6E4}">
                <adec:decorative xmlns:adec="http://schemas.microsoft.com/office/drawing/2017/decorative" val="1"/>
              </a:ext>
            </a:extLst>
          </p:cNvPr>
          <p:cNvSpPr/>
          <p:nvPr userDrawn="1"/>
        </p:nvSpPr>
        <p:spPr>
          <a:xfrm>
            <a:off x="0" y="0"/>
            <a:ext cx="419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a:off x="11277600" y="5943600"/>
            <a:ext cx="914400" cy="91440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684000" y="6483225"/>
            <a:ext cx="508000" cy="276999"/>
          </a:xfrm>
          <a:prstGeom prst="rect">
            <a:avLst/>
          </a:prstGeom>
          <a:noFill/>
        </p:spPr>
        <p:txBody>
          <a:bodyPr wrap="square" rtlCol="0">
            <a:spAutoFit/>
          </a:bodyPr>
          <a:lstStyle/>
          <a:p>
            <a:pPr algn="ctr"/>
            <a:fld id="{E85F71F5-A414-427E-A222-9BF7136AF9B3}" type="slidenum">
              <a:rPr lang="en-US" sz="1200" smtClean="0">
                <a:solidFill>
                  <a:schemeClr val="tx1"/>
                </a:solidFill>
                <a:latin typeface="Arial" panose="020B0604020202020204" pitchFamily="34" charset="0"/>
                <a:cs typeface="Arial" panose="020B0604020202020204" pitchFamily="34" charset="0"/>
              </a:rPr>
              <a:t>‹#›</a:t>
            </a:fld>
            <a:endParaRPr lang="en-US" sz="120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065" y="5945739"/>
            <a:ext cx="438912" cy="438912"/>
          </a:xfrm>
          <a:prstGeom prst="rect">
            <a:avLst/>
          </a:prstGeom>
        </p:spPr>
      </p:pic>
      <p:sp>
        <p:nvSpPr>
          <p:cNvPr id="9" name="Text Placeholder 8"/>
          <p:cNvSpPr>
            <a:spLocks noGrp="1"/>
          </p:cNvSpPr>
          <p:nvPr>
            <p:ph type="body" sz="quarter" idx="10" hasCustomPrompt="1"/>
          </p:nvPr>
        </p:nvSpPr>
        <p:spPr>
          <a:xfrm>
            <a:off x="8562975" y="365125"/>
            <a:ext cx="3237139" cy="4859338"/>
          </a:xfrm>
        </p:spPr>
        <p:txBody>
          <a:bodyPr/>
          <a:lstStyle>
            <a:lvl1pPr marL="0" indent="0">
              <a:buFontTx/>
              <a:buNone/>
              <a:defRPr baseline="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secondary or </a:t>
            </a:r>
            <a:br>
              <a:rPr lang="en-US"/>
            </a:br>
            <a:r>
              <a:rPr lang="en-US"/>
              <a:t>take-away information</a:t>
            </a:r>
          </a:p>
        </p:txBody>
      </p:sp>
    </p:spTree>
    <p:extLst>
      <p:ext uri="{BB962C8B-B14F-4D97-AF65-F5344CB8AC3E}">
        <p14:creationId xmlns:p14="http://schemas.microsoft.com/office/powerpoint/2010/main" val="174601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5CBAA-034D-456E-9508-DA8231E63FCB}" type="slidenum">
              <a:rPr lang="en-US" smtClean="0"/>
              <a:t>‹#›</a:t>
            </a:fld>
            <a:endParaRPr lang="en-US"/>
          </a:p>
        </p:txBody>
      </p:sp>
      <p:sp>
        <p:nvSpPr>
          <p:cNvPr id="6" name="Date Placeholder 2"/>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C85AA-1DB1-436B-A703-BEC76F6101C1}" type="datetimeFigureOut">
              <a:rPr lang="en-US" smtClean="0"/>
              <a:pPr/>
              <a:t>3/27/26</a:t>
            </a:fld>
            <a:endParaRPr lang="en-US"/>
          </a:p>
        </p:txBody>
      </p:sp>
      <p:sp>
        <p:nvSpPr>
          <p:cNvPr id="7" name="Slide Number Placeholder 4"/>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5CBAA-034D-456E-9508-DA8231E63FCB}" type="slidenum">
              <a:rPr lang="en-US" smtClean="0"/>
              <a:pPr/>
              <a:t>‹#›</a:t>
            </a:fld>
            <a:endParaRPr lang="en-US"/>
          </a:p>
        </p:txBody>
      </p:sp>
      <p:pic>
        <p:nvPicPr>
          <p:cNvPr id="8" name="Picture 7" descr="Photograph of two graduates in caps and gowns interacting with an elderly woman holding a patterned bag, at a graduation ceremony. Background includes a banner with Eastern Iowa Community Colleges branding, highlighting a moment of celebration and connection across generations."/>
          <p:cNvPicPr>
            <a:picLocks noChangeAspect="1"/>
          </p:cNvPicPr>
          <p:nvPr userDrawn="1"/>
        </p:nvPicPr>
        <p:blipFill rotWithShape="1">
          <a:blip r:embed="rId2" cstate="print">
            <a:extLst>
              <a:ext uri="{28A0092B-C50C-407E-A947-70E740481C1C}">
                <a14:useLocalDpi xmlns:a14="http://schemas.microsoft.com/office/drawing/2010/main" val="0"/>
              </a:ext>
            </a:extLst>
          </a:blip>
          <a:srcRect l="-69" r="4557" b="10448"/>
          <a:stretch/>
        </p:blipFill>
        <p:spPr>
          <a:xfrm>
            <a:off x="-19050" y="0"/>
            <a:ext cx="122110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Rectangle 11">
            <a:extLst>
              <a:ext uri="{C183D7F6-B498-43B3-948B-1728B52AA6E4}">
                <adec:decorative xmlns:adec="http://schemas.microsoft.com/office/drawing/2017/decorative" val="1"/>
              </a:ext>
            </a:extLst>
          </p:cNvPr>
          <p:cNvSpPr/>
          <p:nvPr userDrawn="1"/>
        </p:nvSpPr>
        <p:spPr>
          <a:xfrm>
            <a:off x="-19050" y="0"/>
            <a:ext cx="12211050" cy="6858000"/>
          </a:xfrm>
          <a:prstGeom prst="rect">
            <a:avLst/>
          </a:prstGeom>
          <a:gradFill>
            <a:gsLst>
              <a:gs pos="10000">
                <a:schemeClr val="accent6">
                  <a:alpha val="0"/>
                </a:schemeClr>
              </a:gs>
              <a:gs pos="0">
                <a:schemeClr val="accent6"/>
              </a:gs>
              <a:gs pos="100000">
                <a:schemeClr val="accent6">
                  <a:alpha val="70000"/>
                </a:schemeClr>
              </a:gs>
              <a:gs pos="82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5213349"/>
            <a:ext cx="10515600" cy="1325563"/>
          </a:xfrm>
        </p:spPr>
        <p:txBody>
          <a:bodyPr/>
          <a:lstStyle>
            <a:lvl1pPr>
              <a:defRPr b="1">
                <a:solidFill>
                  <a:schemeClr val="bg1"/>
                </a:solidFill>
              </a:defRPr>
            </a:lvl1pPr>
          </a:lstStyle>
          <a:p>
            <a:r>
              <a:rPr lang="en-US"/>
              <a:t>Questions?</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4572000" y="6038850"/>
            <a:ext cx="7620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086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5CBAA-034D-456E-9508-DA8231E63FCB}" type="slidenum">
              <a:rPr lang="en-US" smtClean="0"/>
              <a:t>‹#›</a:t>
            </a:fld>
            <a:endParaRPr lang="en-US"/>
          </a:p>
        </p:txBody>
      </p:sp>
      <p:pic>
        <p:nvPicPr>
          <p:cNvPr id="6" name="Picture 5" descr="Photograph of a graduate wearing a cap and gown holding a diploma and raising one finger in a celebratory gesture. The setting appears to be an indoor venue with structural beams and seating visible in the background, emphasizing a moment of achievement and pride."/>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b="1562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cxnSp>
        <p:nvCxnSpPr>
          <p:cNvPr id="8" name="Straight Connector 7">
            <a:extLst>
              <a:ext uri="{C183D7F6-B498-43B3-948B-1728B52AA6E4}">
                <adec:decorative xmlns:adec="http://schemas.microsoft.com/office/drawing/2017/decorative" val="1"/>
              </a:ext>
            </a:extLst>
          </p:cNvPr>
          <p:cNvCxnSpPr/>
          <p:nvPr userDrawn="1"/>
        </p:nvCxnSpPr>
        <p:spPr>
          <a:xfrm>
            <a:off x="4572000" y="6038850"/>
            <a:ext cx="7620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838200" y="5213349"/>
            <a:ext cx="10515600" cy="1325563"/>
          </a:xfrm>
        </p:spPr>
        <p:txBody>
          <a:bodyPr/>
          <a:lstStyle>
            <a:lvl1pPr>
              <a:defRPr b="1">
                <a:solidFill>
                  <a:schemeClr val="bg1"/>
                </a:solidFill>
              </a:defRPr>
            </a:lvl1pPr>
          </a:lstStyle>
          <a:p>
            <a:r>
              <a:rPr lang="en-US"/>
              <a:t>Questions?</a:t>
            </a:r>
          </a:p>
        </p:txBody>
      </p:sp>
    </p:spTree>
    <p:extLst>
      <p:ext uri="{BB962C8B-B14F-4D97-AF65-F5344CB8AC3E}">
        <p14:creationId xmlns:p14="http://schemas.microsoft.com/office/powerpoint/2010/main" val="1791603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ing Slide 1">
    <p:spTree>
      <p:nvGrpSpPr>
        <p:cNvPr id="1" name=""/>
        <p:cNvGrpSpPr/>
        <p:nvPr/>
      </p:nvGrpSpPr>
      <p:grpSpPr>
        <a:xfrm>
          <a:off x="0" y="0"/>
          <a:ext cx="0" cy="0"/>
          <a:chOff x="0" y="0"/>
          <a:chExt cx="0" cy="0"/>
        </a:xfrm>
      </p:grpSpPr>
      <p:pic>
        <p:nvPicPr>
          <p:cNvPr id="8" name="Picture 7" descr="Photograph of graduates wearing blue caps and gowns seated in rows during a graduation ceremony. Focus is on a blonde woman in the foreground, with other graduates and a blurred audience in th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l="13400" t="10187" r="8096" b="985"/>
          <a:stretch/>
        </p:blipFill>
        <p:spPr>
          <a:xfrm>
            <a:off x="0" y="-19050"/>
            <a:ext cx="12192000" cy="687704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Rectangle 8">
            <a:extLst>
              <a:ext uri="{C183D7F6-B498-43B3-948B-1728B52AA6E4}">
                <adec:decorative xmlns:adec="http://schemas.microsoft.com/office/drawing/2017/decorative" val="1"/>
              </a:ext>
            </a:extLst>
          </p:cNvPr>
          <p:cNvSpPr/>
          <p:nvPr userDrawn="1"/>
        </p:nvSpPr>
        <p:spPr>
          <a:xfrm>
            <a:off x="6934200" y="1104900"/>
            <a:ext cx="4085771" cy="4648200"/>
          </a:xfrm>
          <a:prstGeom prst="rect">
            <a:avLst/>
          </a:prstGeom>
          <a:gradFill>
            <a:gsLst>
              <a:gs pos="0">
                <a:schemeClr val="accent1">
                  <a:alpha val="70000"/>
                </a:schemeClr>
              </a:gs>
              <a:gs pos="100000">
                <a:schemeClr val="accent1">
                  <a:alpha val="9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C183D7F6-B498-43B3-948B-1728B52AA6E4}">
                <adec:decorative xmlns:adec="http://schemas.microsoft.com/office/drawing/2017/decorative" val="1"/>
              </a:ext>
            </a:extLst>
          </p:cNvPr>
          <p:cNvSpPr txBox="1"/>
          <p:nvPr userDrawn="1"/>
        </p:nvSpPr>
        <p:spPr>
          <a:xfrm>
            <a:off x="6934200" y="4846423"/>
            <a:ext cx="4085771" cy="461665"/>
          </a:xfrm>
          <a:prstGeom prst="rect">
            <a:avLst/>
          </a:prstGeom>
          <a:solidFill>
            <a:schemeClr val="tx1">
              <a:alpha val="40000"/>
            </a:schemeClr>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eicc.edu</a:t>
            </a:r>
          </a:p>
        </p:txBody>
      </p:sp>
      <p:sp>
        <p:nvSpPr>
          <p:cNvPr id="13" name="Rectangle 12">
            <a:extLst>
              <a:ext uri="{C183D7F6-B498-43B3-948B-1728B52AA6E4}">
                <adec:decorative xmlns:adec="http://schemas.microsoft.com/office/drawing/2017/decorative" val="1"/>
              </a:ext>
            </a:extLst>
          </p:cNvPr>
          <p:cNvSpPr/>
          <p:nvPr userDrawn="1"/>
        </p:nvSpPr>
        <p:spPr>
          <a:xfrm>
            <a:off x="0" y="0"/>
            <a:ext cx="419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astern Iowa Community College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2783" y="1873926"/>
            <a:ext cx="2527486" cy="2527486"/>
          </a:xfrm>
          <a:prstGeom prst="rect">
            <a:avLst/>
          </a:prstGeom>
        </p:spPr>
      </p:pic>
    </p:spTree>
    <p:extLst>
      <p:ext uri="{BB962C8B-B14F-4D97-AF65-F5344CB8AC3E}">
        <p14:creationId xmlns:p14="http://schemas.microsoft.com/office/powerpoint/2010/main" val="506359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ing Slide 2">
    <p:spTree>
      <p:nvGrpSpPr>
        <p:cNvPr id="1" name=""/>
        <p:cNvGrpSpPr/>
        <p:nvPr/>
      </p:nvGrpSpPr>
      <p:grpSpPr>
        <a:xfrm>
          <a:off x="0" y="0"/>
          <a:ext cx="0" cy="0"/>
          <a:chOff x="0" y="0"/>
          <a:chExt cx="0" cy="0"/>
        </a:xfrm>
      </p:grpSpPr>
      <p:pic>
        <p:nvPicPr>
          <p:cNvPr id="8" name="Picture 7" descr="Photograph of a graduation ceremony showing a graduate in a blue cap and gown holding a diploma and making a peace sign. Background includes other graduates in black gowns and a large indoor venue with visible seating and light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162" t="6880" r="189" b="10321"/>
          <a:stretch/>
        </p:blipFill>
        <p:spPr>
          <a:xfrm>
            <a:off x="-19049" y="-19050"/>
            <a:ext cx="11791950" cy="687704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Rectangle 8">
            <a:extLst>
              <a:ext uri="{C183D7F6-B498-43B3-948B-1728B52AA6E4}">
                <adec:decorative xmlns:adec="http://schemas.microsoft.com/office/drawing/2017/decorative" val="1"/>
              </a:ext>
            </a:extLst>
          </p:cNvPr>
          <p:cNvSpPr/>
          <p:nvPr userDrawn="1"/>
        </p:nvSpPr>
        <p:spPr>
          <a:xfrm>
            <a:off x="1104900" y="1104900"/>
            <a:ext cx="4085771" cy="4648200"/>
          </a:xfrm>
          <a:prstGeom prst="rect">
            <a:avLst/>
          </a:prstGeom>
          <a:gradFill>
            <a:gsLst>
              <a:gs pos="0">
                <a:schemeClr val="accent1">
                  <a:alpha val="70000"/>
                </a:schemeClr>
              </a:gs>
              <a:gs pos="100000">
                <a:schemeClr val="accent1">
                  <a:alpha val="9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C183D7F6-B498-43B3-948B-1728B52AA6E4}">
                <adec:decorative xmlns:adec="http://schemas.microsoft.com/office/drawing/2017/decorative" val="1"/>
              </a:ext>
            </a:extLst>
          </p:cNvPr>
          <p:cNvSpPr txBox="1"/>
          <p:nvPr userDrawn="1"/>
        </p:nvSpPr>
        <p:spPr>
          <a:xfrm>
            <a:off x="1104900" y="4846423"/>
            <a:ext cx="4085771" cy="461665"/>
          </a:xfrm>
          <a:prstGeom prst="rect">
            <a:avLst/>
          </a:prstGeom>
          <a:solidFill>
            <a:schemeClr val="tx1">
              <a:alpha val="40000"/>
            </a:schemeClr>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eicc.edu</a:t>
            </a:r>
          </a:p>
        </p:txBody>
      </p:sp>
      <p:sp>
        <p:nvSpPr>
          <p:cNvPr id="13" name="Rectangle 12">
            <a:extLst>
              <a:ext uri="{C183D7F6-B498-43B3-948B-1728B52AA6E4}">
                <adec:decorative xmlns:adec="http://schemas.microsoft.com/office/drawing/2017/decorative" val="1"/>
              </a:ext>
            </a:extLst>
          </p:cNvPr>
          <p:cNvSpPr/>
          <p:nvPr userDrawn="1"/>
        </p:nvSpPr>
        <p:spPr>
          <a:xfrm>
            <a:off x="11772900" y="0"/>
            <a:ext cx="419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astern Iowa Community College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3483" y="1873926"/>
            <a:ext cx="2527486" cy="2527486"/>
          </a:xfrm>
          <a:prstGeom prst="rect">
            <a:avLst/>
          </a:prstGeom>
        </p:spPr>
      </p:pic>
    </p:spTree>
    <p:extLst>
      <p:ext uri="{BB962C8B-B14F-4D97-AF65-F5344CB8AC3E}">
        <p14:creationId xmlns:p14="http://schemas.microsoft.com/office/powerpoint/2010/main" val="388611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Photo2">
    <p:spTree>
      <p:nvGrpSpPr>
        <p:cNvPr id="1" name=""/>
        <p:cNvGrpSpPr/>
        <p:nvPr/>
      </p:nvGrpSpPr>
      <p:grpSpPr>
        <a:xfrm>
          <a:off x="0" y="0"/>
          <a:ext cx="0" cy="0"/>
          <a:chOff x="0" y="0"/>
          <a:chExt cx="0" cy="0"/>
        </a:xfrm>
      </p:grpSpPr>
      <p:pic>
        <p:nvPicPr>
          <p:cNvPr id="15" name="Picture 14" descr="Photograph of a person crouching between bookshelves in a library, holding an open book and browsing. Shelves filled with various books line both sides, with another individual visible in the background near a blue wall."/>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88" t="9417" r="5649" b="8279"/>
          <a:stretch/>
        </p:blipFill>
        <p:spPr>
          <a:xfrm>
            <a:off x="7838630" y="-14514"/>
            <a:ext cx="4372420" cy="6879771"/>
          </a:xfrm>
          <a:custGeom>
            <a:avLst/>
            <a:gdLst>
              <a:gd name="connsiteX0" fmla="*/ 0 w 4339770"/>
              <a:gd name="connsiteY0" fmla="*/ 0 h 6858000"/>
              <a:gd name="connsiteX1" fmla="*/ 4339770 w 4339770"/>
              <a:gd name="connsiteY1" fmla="*/ 0 h 6858000"/>
              <a:gd name="connsiteX2" fmla="*/ 4339770 w 4339770"/>
              <a:gd name="connsiteY2" fmla="*/ 6858000 h 6858000"/>
              <a:gd name="connsiteX3" fmla="*/ 0 w 43397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39770" h="6858000">
                <a:moveTo>
                  <a:pt x="0" y="0"/>
                </a:moveTo>
                <a:lnTo>
                  <a:pt x="4339770" y="0"/>
                </a:lnTo>
                <a:lnTo>
                  <a:pt x="4339770" y="6858000"/>
                </a:lnTo>
                <a:lnTo>
                  <a:pt x="0" y="6858000"/>
                </a:lnTo>
                <a:close/>
              </a:path>
            </a:pathLst>
          </a:custGeom>
        </p:spPr>
      </p:pic>
      <p:sp>
        <p:nvSpPr>
          <p:cNvPr id="8" name="Isosceles Triangle 7">
            <a:extLst>
              <a:ext uri="{C183D7F6-B498-43B3-948B-1728B52AA6E4}">
                <adec:decorative xmlns:adec="http://schemas.microsoft.com/office/drawing/2017/decorative" val="1"/>
              </a:ext>
            </a:extLst>
          </p:cNvPr>
          <p:cNvSpPr/>
          <p:nvPr userDrawn="1"/>
        </p:nvSpPr>
        <p:spPr>
          <a:xfrm>
            <a:off x="10320582" y="4967532"/>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C183D7F6-B498-43B3-948B-1728B52AA6E4}">
                <adec:decorative xmlns:adec="http://schemas.microsoft.com/office/drawing/2017/decorative" val="1"/>
              </a:ext>
            </a:extLst>
          </p:cNvPr>
          <p:cNvSpPr/>
          <p:nvPr userDrawn="1"/>
        </p:nvSpPr>
        <p:spPr>
          <a:xfrm rot="10800000">
            <a:off x="7820519" y="0"/>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6256" b="16256"/>
          <a:stretch>
            <a:fillRect/>
          </a:stretch>
        </p:blipFill>
        <p:spPr>
          <a:xfrm>
            <a:off x="0" y="0"/>
            <a:ext cx="7852228" cy="68580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12" name="Rectangle 11">
            <a:extLst>
              <a:ext uri="{C183D7F6-B498-43B3-948B-1728B52AA6E4}">
                <adec:decorative xmlns:adec="http://schemas.microsoft.com/office/drawing/2017/decorative" val="1"/>
              </a:ext>
            </a:extLst>
          </p:cNvPr>
          <p:cNvSpPr/>
          <p:nvPr userDrawn="1"/>
        </p:nvSpPr>
        <p:spPr>
          <a:xfrm>
            <a:off x="7852228" y="0"/>
            <a:ext cx="491672" cy="6858000"/>
          </a:xfrm>
          <a:prstGeom prst="rect">
            <a:avLst/>
          </a:prstGeom>
          <a:gradFill>
            <a:gsLst>
              <a:gs pos="0">
                <a:schemeClr val="tx1">
                  <a:alpha val="6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13525" y="966073"/>
            <a:ext cx="6043385" cy="307777"/>
          </a:xfrm>
          <a:prstGeom prst="rect">
            <a:avLst/>
          </a:prstGeom>
          <a:noFill/>
        </p:spPr>
        <p:txBody>
          <a:bodyPr wrap="square" rtlCol="0">
            <a:spAutoFit/>
          </a:bodyPr>
          <a:lstStyle/>
          <a:p>
            <a:r>
              <a:rPr lang="en-US" sz="1400" spc="400">
                <a:solidFill>
                  <a:schemeClr val="bg1"/>
                </a:solidFill>
                <a:latin typeface="Arial" panose="020B0604020202020204" pitchFamily="34" charset="0"/>
                <a:cs typeface="Arial" panose="020B0604020202020204" pitchFamily="34" charset="0"/>
              </a:rPr>
              <a:t>EASTERN IOWA COMMUNITY COLLEGES</a:t>
            </a:r>
          </a:p>
        </p:txBody>
      </p:sp>
      <p:cxnSp>
        <p:nvCxnSpPr>
          <p:cNvPr id="17" name="Straight Connector 16">
            <a:extLst>
              <a:ext uri="{C183D7F6-B498-43B3-948B-1728B52AA6E4}">
                <adec:decorative xmlns:adec="http://schemas.microsoft.com/office/drawing/2017/decorative" val="1"/>
              </a:ext>
            </a:extLst>
          </p:cNvPr>
          <p:cNvCxnSpPr/>
          <p:nvPr userDrawn="1"/>
        </p:nvCxnSpPr>
        <p:spPr>
          <a:xfrm>
            <a:off x="913525" y="1295400"/>
            <a:ext cx="7170941" cy="0"/>
          </a:xfrm>
          <a:prstGeom prst="line">
            <a:avLst/>
          </a:prstGeom>
          <a:ln>
            <a:solidFill>
              <a:srgbClr val="FDB91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80840" y="1488150"/>
            <a:ext cx="6680245" cy="2028210"/>
          </a:xfrm>
        </p:spPr>
        <p:txBody>
          <a:bodyPr anchor="t" anchorCtr="0">
            <a:normAutofit/>
          </a:bodyPr>
          <a:lstStyle>
            <a:lvl1pPr algn="l">
              <a:defRPr sz="6600">
                <a:solidFill>
                  <a:schemeClr val="bg1"/>
                </a:solidFill>
              </a:defRPr>
            </a:lvl1pPr>
          </a:lstStyle>
          <a:p>
            <a:r>
              <a:rPr lang="en-US"/>
              <a:t>Click to edit Master title style</a:t>
            </a:r>
          </a:p>
        </p:txBody>
      </p:sp>
      <p:sp>
        <p:nvSpPr>
          <p:cNvPr id="3" name="Subtitle 2"/>
          <p:cNvSpPr>
            <a:spLocks noGrp="1"/>
          </p:cNvSpPr>
          <p:nvPr>
            <p:ph type="subTitle" idx="1"/>
          </p:nvPr>
        </p:nvSpPr>
        <p:spPr>
          <a:xfrm>
            <a:off x="880839" y="3999594"/>
            <a:ext cx="6680245" cy="542114"/>
          </a:xfrm>
        </p:spPr>
        <p:txBody>
          <a:bodyPr>
            <a:normAutofit/>
          </a:bodyPr>
          <a:lstStyle>
            <a:lvl1pPr marL="0" indent="0" algn="l">
              <a:buNone/>
              <a:defRPr sz="320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Eastern Iowa Community Colleges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829" y="4999828"/>
            <a:ext cx="4918021" cy="484394"/>
          </a:xfrm>
          <a:prstGeom prst="rect">
            <a:avLst/>
          </a:prstGeom>
        </p:spPr>
      </p:pic>
    </p:spTree>
    <p:extLst>
      <p:ext uri="{BB962C8B-B14F-4D97-AF65-F5344CB8AC3E}">
        <p14:creationId xmlns:p14="http://schemas.microsoft.com/office/powerpoint/2010/main" val="3800889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Photo3">
    <p:spTree>
      <p:nvGrpSpPr>
        <p:cNvPr id="1" name=""/>
        <p:cNvGrpSpPr/>
        <p:nvPr/>
      </p:nvGrpSpPr>
      <p:grpSpPr>
        <a:xfrm>
          <a:off x="0" y="0"/>
          <a:ext cx="0" cy="0"/>
          <a:chOff x="0" y="0"/>
          <a:chExt cx="0" cy="0"/>
        </a:xfrm>
      </p:grpSpPr>
      <p:pic>
        <p:nvPicPr>
          <p:cNvPr id="7" name="Picture 6" descr="Photograph of a person operating a complex industrial control panel with numerous valves, gauges, and pipes mounted on a blue board. The individual is adjusting a component behind a red protective cage, indicating hands-on technical work or equipment maintenance in a laboratory or industrial sett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0410" t="2597" r="9208" b="2103"/>
          <a:stretch/>
        </p:blipFill>
        <p:spPr>
          <a:xfrm>
            <a:off x="7838630" y="-14515"/>
            <a:ext cx="4372420" cy="6879771"/>
          </a:xfrm>
          <a:custGeom>
            <a:avLst/>
            <a:gdLst>
              <a:gd name="connsiteX0" fmla="*/ 0 w 4339770"/>
              <a:gd name="connsiteY0" fmla="*/ 0 h 6858000"/>
              <a:gd name="connsiteX1" fmla="*/ 4339770 w 4339770"/>
              <a:gd name="connsiteY1" fmla="*/ 0 h 6858000"/>
              <a:gd name="connsiteX2" fmla="*/ 4339770 w 4339770"/>
              <a:gd name="connsiteY2" fmla="*/ 6858000 h 6858000"/>
              <a:gd name="connsiteX3" fmla="*/ 0 w 43397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39770" h="6858000">
                <a:moveTo>
                  <a:pt x="0" y="0"/>
                </a:moveTo>
                <a:lnTo>
                  <a:pt x="4339770" y="0"/>
                </a:lnTo>
                <a:lnTo>
                  <a:pt x="4339770" y="6858000"/>
                </a:lnTo>
                <a:lnTo>
                  <a:pt x="0" y="6858000"/>
                </a:lnTo>
                <a:close/>
              </a:path>
            </a:pathLst>
          </a:custGeom>
        </p:spPr>
      </p:pic>
      <p:sp>
        <p:nvSpPr>
          <p:cNvPr id="8" name="Isosceles Triangle 7">
            <a:extLst>
              <a:ext uri="{C183D7F6-B498-43B3-948B-1728B52AA6E4}">
                <adec:decorative xmlns:adec="http://schemas.microsoft.com/office/drawing/2017/decorative" val="1"/>
              </a:ext>
            </a:extLst>
          </p:cNvPr>
          <p:cNvSpPr/>
          <p:nvPr userDrawn="1"/>
        </p:nvSpPr>
        <p:spPr>
          <a:xfrm>
            <a:off x="10320582" y="4967532"/>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C183D7F6-B498-43B3-948B-1728B52AA6E4}">
                <adec:decorative xmlns:adec="http://schemas.microsoft.com/office/drawing/2017/decorative" val="1"/>
              </a:ext>
            </a:extLst>
          </p:cNvPr>
          <p:cNvSpPr/>
          <p:nvPr userDrawn="1"/>
        </p:nvSpPr>
        <p:spPr>
          <a:xfrm rot="10800000">
            <a:off x="7820519" y="0"/>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6256" b="16256"/>
          <a:stretch>
            <a:fillRect/>
          </a:stretch>
        </p:blipFill>
        <p:spPr>
          <a:xfrm>
            <a:off x="0" y="0"/>
            <a:ext cx="7852228" cy="68580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12" name="Rectangle 11"/>
          <p:cNvSpPr/>
          <p:nvPr userDrawn="1"/>
        </p:nvSpPr>
        <p:spPr>
          <a:xfrm>
            <a:off x="7852228" y="0"/>
            <a:ext cx="491672" cy="6858000"/>
          </a:xfrm>
          <a:prstGeom prst="rect">
            <a:avLst/>
          </a:prstGeom>
          <a:gradFill>
            <a:gsLst>
              <a:gs pos="0">
                <a:schemeClr val="tx1">
                  <a:alpha val="6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13525" y="966073"/>
            <a:ext cx="6043385" cy="307777"/>
          </a:xfrm>
          <a:prstGeom prst="rect">
            <a:avLst/>
          </a:prstGeom>
          <a:noFill/>
        </p:spPr>
        <p:txBody>
          <a:bodyPr wrap="square" rtlCol="0">
            <a:spAutoFit/>
          </a:bodyPr>
          <a:lstStyle/>
          <a:p>
            <a:r>
              <a:rPr lang="en-US" sz="1400" spc="400">
                <a:solidFill>
                  <a:schemeClr val="bg1"/>
                </a:solidFill>
                <a:latin typeface="Arial" panose="020B0604020202020204" pitchFamily="34" charset="0"/>
                <a:cs typeface="Arial" panose="020B0604020202020204" pitchFamily="34" charset="0"/>
              </a:rPr>
              <a:t>EASTERN IOWA COMMUNITY COLLEGES</a:t>
            </a:r>
          </a:p>
        </p:txBody>
      </p:sp>
      <p:cxnSp>
        <p:nvCxnSpPr>
          <p:cNvPr id="17" name="Straight Connector 16">
            <a:extLst>
              <a:ext uri="{C183D7F6-B498-43B3-948B-1728B52AA6E4}">
                <adec:decorative xmlns:adec="http://schemas.microsoft.com/office/drawing/2017/decorative" val="1"/>
              </a:ext>
            </a:extLst>
          </p:cNvPr>
          <p:cNvCxnSpPr/>
          <p:nvPr userDrawn="1"/>
        </p:nvCxnSpPr>
        <p:spPr>
          <a:xfrm>
            <a:off x="913525" y="1295400"/>
            <a:ext cx="7170941" cy="0"/>
          </a:xfrm>
          <a:prstGeom prst="line">
            <a:avLst/>
          </a:prstGeom>
          <a:ln>
            <a:solidFill>
              <a:srgbClr val="FDB91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80840" y="1488150"/>
            <a:ext cx="6680245" cy="2028210"/>
          </a:xfrm>
        </p:spPr>
        <p:txBody>
          <a:bodyPr anchor="t" anchorCtr="0">
            <a:normAutofit/>
          </a:bodyPr>
          <a:lstStyle>
            <a:lvl1pPr algn="l">
              <a:defRPr sz="6600">
                <a:solidFill>
                  <a:schemeClr val="bg1"/>
                </a:solidFill>
              </a:defRPr>
            </a:lvl1pPr>
          </a:lstStyle>
          <a:p>
            <a:r>
              <a:rPr lang="en-US"/>
              <a:t>Click to edit Master title style</a:t>
            </a:r>
          </a:p>
        </p:txBody>
      </p:sp>
      <p:sp>
        <p:nvSpPr>
          <p:cNvPr id="3" name="Subtitle 2"/>
          <p:cNvSpPr>
            <a:spLocks noGrp="1"/>
          </p:cNvSpPr>
          <p:nvPr>
            <p:ph type="subTitle" idx="1"/>
          </p:nvPr>
        </p:nvSpPr>
        <p:spPr>
          <a:xfrm>
            <a:off x="880839" y="3999594"/>
            <a:ext cx="6680245" cy="542114"/>
          </a:xfrm>
        </p:spPr>
        <p:txBody>
          <a:bodyPr>
            <a:normAutofit/>
          </a:bodyPr>
          <a:lstStyle>
            <a:lvl1pPr marL="0" indent="0" algn="l">
              <a:buNone/>
              <a:defRPr sz="320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Eastern Iowa Community Colleges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829" y="4999828"/>
            <a:ext cx="4918021" cy="484394"/>
          </a:xfrm>
          <a:prstGeom prst="rect">
            <a:avLst/>
          </a:prstGeom>
        </p:spPr>
      </p:pic>
    </p:spTree>
    <p:extLst>
      <p:ext uri="{BB962C8B-B14F-4D97-AF65-F5344CB8AC3E}">
        <p14:creationId xmlns:p14="http://schemas.microsoft.com/office/powerpoint/2010/main" val="168844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Photo4">
    <p:spTree>
      <p:nvGrpSpPr>
        <p:cNvPr id="1" name=""/>
        <p:cNvGrpSpPr/>
        <p:nvPr/>
      </p:nvGrpSpPr>
      <p:grpSpPr>
        <a:xfrm>
          <a:off x="0" y="0"/>
          <a:ext cx="0" cy="0"/>
          <a:chOff x="0" y="0"/>
          <a:chExt cx="0" cy="0"/>
        </a:xfrm>
      </p:grpSpPr>
      <p:pic>
        <p:nvPicPr>
          <p:cNvPr id="15" name="Picture 14" descr="Photograph of a graduation ceremony showing a student in a blue cap and gown with honor cords standing in a gymnasium. Background includes other graduates in similar attire and seated audience members, indicating a formal academic event."/>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38" t="9447" r="41291"/>
          <a:stretch/>
        </p:blipFill>
        <p:spPr>
          <a:xfrm>
            <a:off x="7852227" y="-19050"/>
            <a:ext cx="4372420" cy="6915150"/>
          </a:xfrm>
          <a:custGeom>
            <a:avLst/>
            <a:gdLst>
              <a:gd name="connsiteX0" fmla="*/ 0 w 4339770"/>
              <a:gd name="connsiteY0" fmla="*/ 0 h 6858000"/>
              <a:gd name="connsiteX1" fmla="*/ 4339770 w 4339770"/>
              <a:gd name="connsiteY1" fmla="*/ 0 h 6858000"/>
              <a:gd name="connsiteX2" fmla="*/ 4339770 w 4339770"/>
              <a:gd name="connsiteY2" fmla="*/ 6858000 h 6858000"/>
              <a:gd name="connsiteX3" fmla="*/ 0 w 43397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39770" h="6858000">
                <a:moveTo>
                  <a:pt x="0" y="0"/>
                </a:moveTo>
                <a:lnTo>
                  <a:pt x="4339770" y="0"/>
                </a:lnTo>
                <a:lnTo>
                  <a:pt x="4339770" y="6858000"/>
                </a:lnTo>
                <a:lnTo>
                  <a:pt x="0" y="6858000"/>
                </a:lnTo>
                <a:close/>
              </a:path>
            </a:pathLst>
          </a:custGeom>
        </p:spPr>
      </p:pic>
      <p:sp>
        <p:nvSpPr>
          <p:cNvPr id="8" name="Isosceles Triangle 7">
            <a:extLst>
              <a:ext uri="{C183D7F6-B498-43B3-948B-1728B52AA6E4}">
                <adec:decorative xmlns:adec="http://schemas.microsoft.com/office/drawing/2017/decorative" val="1"/>
              </a:ext>
            </a:extLst>
          </p:cNvPr>
          <p:cNvSpPr/>
          <p:nvPr userDrawn="1"/>
        </p:nvSpPr>
        <p:spPr>
          <a:xfrm>
            <a:off x="10320582" y="4967532"/>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C183D7F6-B498-43B3-948B-1728B52AA6E4}">
                <adec:decorative xmlns:adec="http://schemas.microsoft.com/office/drawing/2017/decorative" val="1"/>
              </a:ext>
            </a:extLst>
          </p:cNvPr>
          <p:cNvSpPr/>
          <p:nvPr userDrawn="1"/>
        </p:nvSpPr>
        <p:spPr>
          <a:xfrm rot="10800000">
            <a:off x="7820519" y="0"/>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6256" b="16256"/>
          <a:stretch>
            <a:fillRect/>
          </a:stretch>
        </p:blipFill>
        <p:spPr>
          <a:xfrm>
            <a:off x="0" y="0"/>
            <a:ext cx="7852228" cy="68580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12" name="Rectangle 11"/>
          <p:cNvSpPr/>
          <p:nvPr userDrawn="1"/>
        </p:nvSpPr>
        <p:spPr>
          <a:xfrm>
            <a:off x="7852228" y="0"/>
            <a:ext cx="491672" cy="6858000"/>
          </a:xfrm>
          <a:prstGeom prst="rect">
            <a:avLst/>
          </a:prstGeom>
          <a:gradFill>
            <a:gsLst>
              <a:gs pos="0">
                <a:schemeClr val="tx1">
                  <a:alpha val="6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13525" y="966073"/>
            <a:ext cx="6043385" cy="307777"/>
          </a:xfrm>
          <a:prstGeom prst="rect">
            <a:avLst/>
          </a:prstGeom>
          <a:noFill/>
        </p:spPr>
        <p:txBody>
          <a:bodyPr wrap="square" rtlCol="0">
            <a:spAutoFit/>
          </a:bodyPr>
          <a:lstStyle/>
          <a:p>
            <a:r>
              <a:rPr lang="en-US" sz="1400" spc="400">
                <a:solidFill>
                  <a:schemeClr val="bg1"/>
                </a:solidFill>
                <a:latin typeface="Arial" panose="020B0604020202020204" pitchFamily="34" charset="0"/>
                <a:cs typeface="Arial" panose="020B0604020202020204" pitchFamily="34" charset="0"/>
              </a:rPr>
              <a:t>EASTERN IOWA COMMUNITY COLLEGES</a:t>
            </a:r>
          </a:p>
        </p:txBody>
      </p:sp>
      <p:cxnSp>
        <p:nvCxnSpPr>
          <p:cNvPr id="17" name="Straight Connector 16">
            <a:extLst>
              <a:ext uri="{C183D7F6-B498-43B3-948B-1728B52AA6E4}">
                <adec:decorative xmlns:adec="http://schemas.microsoft.com/office/drawing/2017/decorative" val="1"/>
              </a:ext>
            </a:extLst>
          </p:cNvPr>
          <p:cNvCxnSpPr/>
          <p:nvPr userDrawn="1"/>
        </p:nvCxnSpPr>
        <p:spPr>
          <a:xfrm>
            <a:off x="913525" y="1295400"/>
            <a:ext cx="7170941" cy="0"/>
          </a:xfrm>
          <a:prstGeom prst="line">
            <a:avLst/>
          </a:prstGeom>
          <a:ln>
            <a:solidFill>
              <a:srgbClr val="FDB91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80840" y="1488150"/>
            <a:ext cx="6680245" cy="2028210"/>
          </a:xfrm>
        </p:spPr>
        <p:txBody>
          <a:bodyPr anchor="t" anchorCtr="0">
            <a:normAutofit/>
          </a:bodyPr>
          <a:lstStyle>
            <a:lvl1pPr algn="l">
              <a:defRPr sz="6600">
                <a:solidFill>
                  <a:schemeClr val="bg1"/>
                </a:solidFill>
              </a:defRPr>
            </a:lvl1pPr>
          </a:lstStyle>
          <a:p>
            <a:r>
              <a:rPr lang="en-US"/>
              <a:t>Click to edit Master title style</a:t>
            </a:r>
          </a:p>
        </p:txBody>
      </p:sp>
      <p:sp>
        <p:nvSpPr>
          <p:cNvPr id="3" name="Subtitle 2"/>
          <p:cNvSpPr>
            <a:spLocks noGrp="1"/>
          </p:cNvSpPr>
          <p:nvPr>
            <p:ph type="subTitle" idx="1"/>
          </p:nvPr>
        </p:nvSpPr>
        <p:spPr>
          <a:xfrm>
            <a:off x="880839" y="3999594"/>
            <a:ext cx="6680245" cy="542114"/>
          </a:xfrm>
        </p:spPr>
        <p:txBody>
          <a:bodyPr>
            <a:normAutofit/>
          </a:bodyPr>
          <a:lstStyle>
            <a:lvl1pPr marL="0" indent="0" algn="l">
              <a:buNone/>
              <a:defRPr sz="320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Eastern Iowa Community Colleges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829" y="4999828"/>
            <a:ext cx="4918021" cy="484394"/>
          </a:xfrm>
          <a:prstGeom prst="rect">
            <a:avLst/>
          </a:prstGeom>
        </p:spPr>
      </p:pic>
    </p:spTree>
    <p:extLst>
      <p:ext uri="{BB962C8B-B14F-4D97-AF65-F5344CB8AC3E}">
        <p14:creationId xmlns:p14="http://schemas.microsoft.com/office/powerpoint/2010/main" val="272590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_Photo5">
    <p:spTree>
      <p:nvGrpSpPr>
        <p:cNvPr id="1" name=""/>
        <p:cNvGrpSpPr/>
        <p:nvPr/>
      </p:nvGrpSpPr>
      <p:grpSpPr>
        <a:xfrm>
          <a:off x="0" y="0"/>
          <a:ext cx="0" cy="0"/>
          <a:chOff x="0" y="0"/>
          <a:chExt cx="0" cy="0"/>
        </a:xfrm>
      </p:grpSpPr>
      <p:pic>
        <p:nvPicPr>
          <p:cNvPr id="15" name="Picture 14" descr="Photograph of two people in an industrial or manufacturing setting, with one person operating a handheld device near a yellow robotic arm. Background includes machinery and equipment, suggesting a focus on automation or robotics train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046" t="1" r="10584" b="211"/>
          <a:stretch/>
        </p:blipFill>
        <p:spPr>
          <a:xfrm>
            <a:off x="7838630" y="-14514"/>
            <a:ext cx="4372420" cy="6865257"/>
          </a:xfrm>
          <a:custGeom>
            <a:avLst/>
            <a:gdLst>
              <a:gd name="connsiteX0" fmla="*/ 0 w 4339770"/>
              <a:gd name="connsiteY0" fmla="*/ 0 h 6858000"/>
              <a:gd name="connsiteX1" fmla="*/ 4339770 w 4339770"/>
              <a:gd name="connsiteY1" fmla="*/ 0 h 6858000"/>
              <a:gd name="connsiteX2" fmla="*/ 4339770 w 4339770"/>
              <a:gd name="connsiteY2" fmla="*/ 6858000 h 6858000"/>
              <a:gd name="connsiteX3" fmla="*/ 0 w 43397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39770" h="6858000">
                <a:moveTo>
                  <a:pt x="0" y="0"/>
                </a:moveTo>
                <a:lnTo>
                  <a:pt x="4339770" y="0"/>
                </a:lnTo>
                <a:lnTo>
                  <a:pt x="4339770" y="6858000"/>
                </a:lnTo>
                <a:lnTo>
                  <a:pt x="0" y="6858000"/>
                </a:lnTo>
                <a:close/>
              </a:path>
            </a:pathLst>
          </a:custGeom>
        </p:spPr>
      </p:pic>
      <p:sp>
        <p:nvSpPr>
          <p:cNvPr id="8" name="Isosceles Triangle 7">
            <a:extLst>
              <a:ext uri="{C183D7F6-B498-43B3-948B-1728B52AA6E4}">
                <adec:decorative xmlns:adec="http://schemas.microsoft.com/office/drawing/2017/decorative" val="1"/>
              </a:ext>
            </a:extLst>
          </p:cNvPr>
          <p:cNvSpPr/>
          <p:nvPr userDrawn="1"/>
        </p:nvSpPr>
        <p:spPr>
          <a:xfrm>
            <a:off x="10320582" y="4967532"/>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C183D7F6-B498-43B3-948B-1728B52AA6E4}">
                <adec:decorative xmlns:adec="http://schemas.microsoft.com/office/drawing/2017/decorative" val="1"/>
              </a:ext>
            </a:extLst>
          </p:cNvPr>
          <p:cNvSpPr/>
          <p:nvPr userDrawn="1"/>
        </p:nvSpPr>
        <p:spPr>
          <a:xfrm rot="10800000">
            <a:off x="7820519" y="0"/>
            <a:ext cx="1890468" cy="1890468"/>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6256" b="16256"/>
          <a:stretch>
            <a:fillRect/>
          </a:stretch>
        </p:blipFill>
        <p:spPr>
          <a:xfrm>
            <a:off x="0" y="0"/>
            <a:ext cx="7852228" cy="68580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12" name="Rectangle 11"/>
          <p:cNvSpPr/>
          <p:nvPr userDrawn="1"/>
        </p:nvSpPr>
        <p:spPr>
          <a:xfrm>
            <a:off x="7852228" y="0"/>
            <a:ext cx="491672" cy="6858000"/>
          </a:xfrm>
          <a:prstGeom prst="rect">
            <a:avLst/>
          </a:prstGeom>
          <a:gradFill>
            <a:gsLst>
              <a:gs pos="0">
                <a:schemeClr val="tx1">
                  <a:alpha val="6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13525" y="966073"/>
            <a:ext cx="6043385" cy="307777"/>
          </a:xfrm>
          <a:prstGeom prst="rect">
            <a:avLst/>
          </a:prstGeom>
          <a:noFill/>
        </p:spPr>
        <p:txBody>
          <a:bodyPr wrap="square" rtlCol="0">
            <a:spAutoFit/>
          </a:bodyPr>
          <a:lstStyle/>
          <a:p>
            <a:r>
              <a:rPr lang="en-US" sz="1400" spc="400">
                <a:solidFill>
                  <a:schemeClr val="bg1"/>
                </a:solidFill>
                <a:latin typeface="Arial" panose="020B0604020202020204" pitchFamily="34" charset="0"/>
                <a:cs typeface="Arial" panose="020B0604020202020204" pitchFamily="34" charset="0"/>
              </a:rPr>
              <a:t>EASTERN IOWA COMMUNITY COLLEGES</a:t>
            </a:r>
          </a:p>
        </p:txBody>
      </p:sp>
      <p:cxnSp>
        <p:nvCxnSpPr>
          <p:cNvPr id="17" name="Straight Connector 16">
            <a:extLst>
              <a:ext uri="{C183D7F6-B498-43B3-948B-1728B52AA6E4}">
                <adec:decorative xmlns:adec="http://schemas.microsoft.com/office/drawing/2017/decorative" val="1"/>
              </a:ext>
            </a:extLst>
          </p:cNvPr>
          <p:cNvCxnSpPr/>
          <p:nvPr userDrawn="1"/>
        </p:nvCxnSpPr>
        <p:spPr>
          <a:xfrm>
            <a:off x="913525" y="1295400"/>
            <a:ext cx="7170941" cy="0"/>
          </a:xfrm>
          <a:prstGeom prst="line">
            <a:avLst/>
          </a:prstGeom>
          <a:ln>
            <a:solidFill>
              <a:srgbClr val="FDB91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80840" y="1488150"/>
            <a:ext cx="6680245" cy="2028210"/>
          </a:xfrm>
        </p:spPr>
        <p:txBody>
          <a:bodyPr anchor="t" anchorCtr="0">
            <a:normAutofit/>
          </a:bodyPr>
          <a:lstStyle>
            <a:lvl1pPr algn="l">
              <a:defRPr sz="6600">
                <a:solidFill>
                  <a:schemeClr val="bg1"/>
                </a:solidFill>
              </a:defRPr>
            </a:lvl1pPr>
          </a:lstStyle>
          <a:p>
            <a:r>
              <a:rPr lang="en-US"/>
              <a:t>Click to edit Master title style</a:t>
            </a:r>
          </a:p>
        </p:txBody>
      </p:sp>
      <p:sp>
        <p:nvSpPr>
          <p:cNvPr id="3" name="Subtitle 2"/>
          <p:cNvSpPr>
            <a:spLocks noGrp="1"/>
          </p:cNvSpPr>
          <p:nvPr>
            <p:ph type="subTitle" idx="1"/>
          </p:nvPr>
        </p:nvSpPr>
        <p:spPr>
          <a:xfrm>
            <a:off x="880839" y="3999594"/>
            <a:ext cx="6680245" cy="542114"/>
          </a:xfrm>
        </p:spPr>
        <p:txBody>
          <a:bodyPr>
            <a:normAutofit/>
          </a:bodyPr>
          <a:lstStyle>
            <a:lvl1pPr marL="0" indent="0" algn="l">
              <a:buNone/>
              <a:defRPr sz="320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Eastern Iowa Community Colleges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829" y="4999828"/>
            <a:ext cx="4918021" cy="484394"/>
          </a:xfrm>
          <a:prstGeom prst="rect">
            <a:avLst/>
          </a:prstGeom>
        </p:spPr>
      </p:pic>
    </p:spTree>
    <p:extLst>
      <p:ext uri="{BB962C8B-B14F-4D97-AF65-F5344CB8AC3E}">
        <p14:creationId xmlns:p14="http://schemas.microsoft.com/office/powerpoint/2010/main" val="3527489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Layout">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4065" t="7558" r="13037" b="8585"/>
          <a:stretch>
            <a:fillRect/>
          </a:stretch>
        </p:blipFill>
        <p:spPr>
          <a:xfrm rot="16200000" flipH="1">
            <a:off x="2667000" y="-2667000"/>
            <a:ext cx="6858000" cy="12192000"/>
          </a:xfrm>
          <a:custGeom>
            <a:avLst/>
            <a:gdLst>
              <a:gd name="connsiteX0" fmla="*/ 0 w 6858000"/>
              <a:gd name="connsiteY0" fmla="*/ 0 h 12192000"/>
              <a:gd name="connsiteX1" fmla="*/ 0 w 6858000"/>
              <a:gd name="connsiteY1" fmla="*/ 12192000 h 12192000"/>
              <a:gd name="connsiteX2" fmla="*/ 6858000 w 6858000"/>
              <a:gd name="connsiteY2" fmla="*/ 12191999 h 12192000"/>
              <a:gd name="connsiteX3" fmla="*/ 6857999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0"/>
                </a:moveTo>
                <a:lnTo>
                  <a:pt x="0" y="12192000"/>
                </a:lnTo>
                <a:lnTo>
                  <a:pt x="6858000" y="12191999"/>
                </a:lnTo>
                <a:lnTo>
                  <a:pt x="6857999" y="0"/>
                </a:lnTo>
                <a:close/>
              </a:path>
            </a:pathLst>
          </a:custGeom>
        </p:spPr>
      </p:pic>
      <p:sp>
        <p:nvSpPr>
          <p:cNvPr id="2" name="Title 1"/>
          <p:cNvSpPr>
            <a:spLocks noGrp="1"/>
          </p:cNvSpPr>
          <p:nvPr>
            <p:ph type="title"/>
          </p:nvPr>
        </p:nvSpPr>
        <p:spPr>
          <a:xfrm>
            <a:off x="838199" y="885371"/>
            <a:ext cx="7935687" cy="5499280"/>
          </a:xfrm>
        </p:spPr>
        <p:txBody>
          <a:bodyPr anchor="t" anchorCtr="0"/>
          <a:lstStyle>
            <a:lvl1pPr>
              <a:defRPr b="1">
                <a:solidFill>
                  <a:schemeClr val="bg1"/>
                </a:solidFill>
              </a:defRPr>
            </a:lvl1pPr>
          </a:lstStyle>
          <a:p>
            <a:r>
              <a:rPr lang="en-US"/>
              <a:t>Click to edit Master title style</a:t>
            </a:r>
          </a:p>
        </p:txBody>
      </p:sp>
      <p:sp>
        <p:nvSpPr>
          <p:cNvPr id="11" name="TextBox 10"/>
          <p:cNvSpPr txBox="1"/>
          <p:nvPr userDrawn="1"/>
        </p:nvSpPr>
        <p:spPr>
          <a:xfrm>
            <a:off x="11684000" y="6483225"/>
            <a:ext cx="508000" cy="276999"/>
          </a:xfrm>
          <a:prstGeom prst="rect">
            <a:avLst/>
          </a:prstGeom>
          <a:noFill/>
        </p:spPr>
        <p:txBody>
          <a:bodyPr wrap="square" rtlCol="0">
            <a:spAutoFit/>
          </a:bodyPr>
          <a:lstStyle/>
          <a:p>
            <a:pPr algn="ctr"/>
            <a:fld id="{E85F71F5-A414-427E-A222-9BF7136AF9B3}" type="slidenum">
              <a:rPr lang="en-US" sz="1200" smtClean="0">
                <a:solidFill>
                  <a:schemeClr val="bg1"/>
                </a:solidFill>
                <a:latin typeface="Arial" panose="020B0604020202020204" pitchFamily="34" charset="0"/>
                <a:cs typeface="Arial" panose="020B0604020202020204" pitchFamily="34" charset="0"/>
              </a:rPr>
              <a:t>‹#›</a:t>
            </a:fld>
            <a:endParaRPr lang="en-US" sz="1200">
              <a:solidFill>
                <a:schemeClr val="bg1"/>
              </a:solidFill>
              <a:latin typeface="Arial" panose="020B0604020202020204" pitchFamily="34" charset="0"/>
              <a:cs typeface="Arial" panose="020B0604020202020204" pitchFamily="34" charset="0"/>
            </a:endParaRPr>
          </a:p>
        </p:txBody>
      </p:sp>
      <p:pic>
        <p:nvPicPr>
          <p:cNvPr id="3" name="Picture 2" descr="Eastern Iowa Community College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2601" y="4194952"/>
            <a:ext cx="2311399" cy="2311399"/>
          </a:xfrm>
          <a:prstGeom prst="rect">
            <a:avLst/>
          </a:prstGeom>
        </p:spPr>
      </p:pic>
    </p:spTree>
    <p:extLst>
      <p:ext uri="{BB962C8B-B14F-4D97-AF65-F5344CB8AC3E}">
        <p14:creationId xmlns:p14="http://schemas.microsoft.com/office/powerpoint/2010/main" val="38933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7" name="Isosceles Triangle 6"/>
          <p:cNvSpPr/>
          <p:nvPr userDrawn="1"/>
        </p:nvSpPr>
        <p:spPr>
          <a:xfrm>
            <a:off x="11277600" y="5943600"/>
            <a:ext cx="914400" cy="914400"/>
          </a:xfrm>
          <a:prstGeom prst="triangle">
            <a:avLst>
              <a:gd name="adj" fmla="val 100000"/>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684000" y="6483225"/>
            <a:ext cx="508000" cy="276999"/>
          </a:xfrm>
          <a:prstGeom prst="rect">
            <a:avLst/>
          </a:prstGeom>
          <a:noFill/>
        </p:spPr>
        <p:txBody>
          <a:bodyPr wrap="square" rtlCol="0">
            <a:spAutoFit/>
          </a:bodyPr>
          <a:lstStyle/>
          <a:p>
            <a:pPr algn="ctr"/>
            <a:fld id="{E85F71F5-A414-427E-A222-9BF7136AF9B3}" type="slidenum">
              <a:rPr lang="en-US" sz="1200" smtClean="0">
                <a:solidFill>
                  <a:schemeClr val="bg1"/>
                </a:solidFill>
                <a:latin typeface="Arial" panose="020B0604020202020204" pitchFamily="34" charset="0"/>
                <a:cs typeface="Arial" panose="020B0604020202020204" pitchFamily="34" charset="0"/>
              </a:rPr>
              <a:t>‹#›</a:t>
            </a:fld>
            <a:endParaRPr lang="en-US" sz="1200">
              <a:solidFill>
                <a:schemeClr val="bg1"/>
              </a:solidFill>
              <a:latin typeface="Arial" panose="020B0604020202020204" pitchFamily="34" charset="0"/>
              <a:cs typeface="Arial" panose="020B0604020202020204" pitchFamily="34" charset="0"/>
            </a:endParaRPr>
          </a:p>
        </p:txBody>
      </p:sp>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579" y="5945739"/>
            <a:ext cx="438912" cy="438912"/>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4455" b="44455"/>
          <a:stretch/>
        </p:blipFill>
        <p:spPr>
          <a:xfrm flipH="1" flipV="1">
            <a:off x="-1" y="0"/>
            <a:ext cx="12211665" cy="17526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2" name="Title 1"/>
          <p:cNvSpPr>
            <a:spLocks noGrp="1"/>
          </p:cNvSpPr>
          <p:nvPr>
            <p:ph type="title"/>
          </p:nvPr>
        </p:nvSpPr>
        <p:spPr>
          <a:xfrm>
            <a:off x="548578" y="365125"/>
            <a:ext cx="11135421" cy="1325563"/>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1483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t="13360" b="61770"/>
          <a:stretch/>
        </p:blipFill>
        <p:spPr>
          <a:xfrm>
            <a:off x="0" y="1"/>
            <a:ext cx="12192000" cy="2307771"/>
          </a:xfrm>
          <a:custGeom>
            <a:avLst/>
            <a:gdLst>
              <a:gd name="connsiteX0" fmla="*/ 0 w 12192000"/>
              <a:gd name="connsiteY0" fmla="*/ 0 h 2307771"/>
              <a:gd name="connsiteX1" fmla="*/ 12192000 w 12192000"/>
              <a:gd name="connsiteY1" fmla="*/ 0 h 2307771"/>
              <a:gd name="connsiteX2" fmla="*/ 12192000 w 12192000"/>
              <a:gd name="connsiteY2" fmla="*/ 2307771 h 2307771"/>
              <a:gd name="connsiteX3" fmla="*/ 0 w 12192000"/>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12192000" h="2307771">
                <a:moveTo>
                  <a:pt x="0" y="0"/>
                </a:moveTo>
                <a:lnTo>
                  <a:pt x="12192000" y="0"/>
                </a:lnTo>
                <a:lnTo>
                  <a:pt x="12192000" y="2307771"/>
                </a:lnTo>
                <a:lnTo>
                  <a:pt x="0" y="2307771"/>
                </a:lnTo>
                <a:close/>
              </a:path>
            </a:pathLst>
          </a:custGeom>
        </p:spPr>
      </p:pic>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579" y="5945739"/>
            <a:ext cx="438912" cy="438912"/>
          </a:xfrm>
          <a:prstGeom prst="rect">
            <a:avLst/>
          </a:prstGeom>
        </p:spPr>
      </p:pic>
      <p:sp>
        <p:nvSpPr>
          <p:cNvPr id="7" name="Rectangle 6"/>
          <p:cNvSpPr/>
          <p:nvPr userDrawn="1"/>
        </p:nvSpPr>
        <p:spPr>
          <a:xfrm rot="16200000">
            <a:off x="4429887" y="-3153537"/>
            <a:ext cx="1027938" cy="9887712"/>
          </a:xfrm>
          <a:prstGeom prst="rect">
            <a:avLst/>
          </a:prstGeom>
          <a:gradFill>
            <a:gsLst>
              <a:gs pos="0">
                <a:schemeClr val="tx1">
                  <a:alpha val="6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0" name="Rectangle 9"/>
          <p:cNvSpPr/>
          <p:nvPr userDrawn="1"/>
        </p:nvSpPr>
        <p:spPr>
          <a:xfrm>
            <a:off x="9887712" y="0"/>
            <a:ext cx="2304288" cy="230428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684871"/>
            <a:ext cx="10515600" cy="1305979"/>
          </a:xfrm>
        </p:spPr>
        <p:txBody>
          <a:bodyPr anchor="t" anchorCtr="0">
            <a:normAutofit/>
          </a:bodyPr>
          <a:lstStyle>
            <a:lvl1pPr>
              <a:defRPr sz="4800" b="1" spc="-100" baseline="0">
                <a:solidFill>
                  <a:schemeClr val="bg1"/>
                </a:solidFill>
                <a:effectLst>
                  <a:outerShdw blurRad="317500" dir="5400000" algn="ctr" rotWithShape="0">
                    <a:schemeClr val="tx1"/>
                  </a:outerShdw>
                </a:effectLst>
              </a:defRPr>
            </a:lvl1pPr>
          </a:lstStyle>
          <a:p>
            <a:r>
              <a:rPr lang="en-US"/>
              <a:t>Click to edit Master title style</a:t>
            </a:r>
          </a:p>
        </p:txBody>
      </p:sp>
    </p:spTree>
    <p:extLst>
      <p:ext uri="{BB962C8B-B14F-4D97-AF65-F5344CB8AC3E}">
        <p14:creationId xmlns:p14="http://schemas.microsoft.com/office/powerpoint/2010/main" val="2272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6256" r="40481" b="16256"/>
          <a:stretch/>
        </p:blipFill>
        <p:spPr>
          <a:xfrm>
            <a:off x="0" y="0"/>
            <a:ext cx="4673600" cy="6858000"/>
          </a:xfrm>
          <a:custGeom>
            <a:avLst/>
            <a:gdLst>
              <a:gd name="connsiteX0" fmla="*/ 0 w 7852228"/>
              <a:gd name="connsiteY0" fmla="*/ 0 h 6858000"/>
              <a:gd name="connsiteX1" fmla="*/ 7852228 w 7852228"/>
              <a:gd name="connsiteY1" fmla="*/ 0 h 6858000"/>
              <a:gd name="connsiteX2" fmla="*/ 7852228 w 7852228"/>
              <a:gd name="connsiteY2" fmla="*/ 6858000 h 6858000"/>
              <a:gd name="connsiteX3" fmla="*/ 0 w 78522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52228" h="6858000">
                <a:moveTo>
                  <a:pt x="0" y="0"/>
                </a:moveTo>
                <a:lnTo>
                  <a:pt x="7852228" y="0"/>
                </a:lnTo>
                <a:lnTo>
                  <a:pt x="7852228" y="6858000"/>
                </a:lnTo>
                <a:lnTo>
                  <a:pt x="0" y="6858000"/>
                </a:lnTo>
                <a:close/>
              </a:path>
            </a:pathLst>
          </a:custGeom>
        </p:spPr>
      </p:pic>
      <p:sp>
        <p:nvSpPr>
          <p:cNvPr id="9" name="Isosceles Triangle 8"/>
          <p:cNvSpPr/>
          <p:nvPr userDrawn="1"/>
        </p:nvSpPr>
        <p:spPr>
          <a:xfrm>
            <a:off x="11277600" y="5943600"/>
            <a:ext cx="914400" cy="914400"/>
          </a:xfrm>
          <a:prstGeom prst="triangle">
            <a:avLst>
              <a:gd name="adj" fmla="val 100000"/>
            </a:avLst>
          </a:prstGeom>
          <a:solidFill>
            <a:srgbClr val="A3141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1684000" y="6483225"/>
            <a:ext cx="508000" cy="276999"/>
          </a:xfrm>
          <a:prstGeom prst="rect">
            <a:avLst/>
          </a:prstGeom>
          <a:noFill/>
        </p:spPr>
        <p:txBody>
          <a:bodyPr wrap="square" rtlCol="0">
            <a:spAutoFit/>
          </a:bodyPr>
          <a:lstStyle/>
          <a:p>
            <a:pPr algn="ctr"/>
            <a:fld id="{E85F71F5-A414-427E-A222-9BF7136AF9B3}" type="slidenum">
              <a:rPr lang="en-US" sz="1200" smtClean="0">
                <a:solidFill>
                  <a:schemeClr val="bg1"/>
                </a:solidFill>
                <a:latin typeface="Arial" panose="020B0604020202020204" pitchFamily="34" charset="0"/>
                <a:cs typeface="Arial" panose="020B0604020202020204" pitchFamily="34" charset="0"/>
              </a:rPr>
              <a:t>‹#›</a:t>
            </a:fld>
            <a:endParaRPr lang="en-US" sz="1200">
              <a:solidFill>
                <a:schemeClr val="bg1"/>
              </a:solidFill>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913526" y="2514597"/>
            <a:ext cx="3422618" cy="2211389"/>
          </a:xfrm>
        </p:spPr>
        <p:txBody>
          <a:bodyPr>
            <a:normAutofit/>
          </a:bodyPr>
          <a:lstStyle>
            <a:lvl1pPr marL="0" indent="0">
              <a:buNone/>
              <a:defRPr sz="200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p:cNvSpPr/>
          <p:nvPr userDrawn="1"/>
        </p:nvSpPr>
        <p:spPr>
          <a:xfrm rot="10800000">
            <a:off x="4340680" y="0"/>
            <a:ext cx="337456" cy="6858000"/>
          </a:xfrm>
          <a:prstGeom prst="rect">
            <a:avLst/>
          </a:prstGeom>
          <a:gradFill>
            <a:gsLst>
              <a:gs pos="0">
                <a:schemeClr val="tx1">
                  <a:alpha val="40000"/>
                </a:schemeClr>
              </a:gs>
              <a:gs pos="61000">
                <a:schemeClr val="tx1">
                  <a:alpha val="0"/>
                </a:schemeClr>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526" y="914398"/>
            <a:ext cx="3422617" cy="1600200"/>
          </a:xfrm>
        </p:spPr>
        <p:txBody>
          <a:bodyPr anchor="t" anchorCtr="0">
            <a:normAutofit/>
          </a:bodyPr>
          <a:lstStyle>
            <a:lvl1pPr>
              <a:defRPr sz="3600">
                <a:solidFill>
                  <a:schemeClr val="bg1"/>
                </a:solidFill>
              </a:defRPr>
            </a:lvl1pPr>
          </a:lstStyle>
          <a:p>
            <a:r>
              <a:rPr lang="en-US"/>
              <a:t>Click to edit Master title style</a:t>
            </a:r>
          </a:p>
        </p:txBody>
      </p:sp>
      <p:cxnSp>
        <p:nvCxnSpPr>
          <p:cNvPr id="18" name="Straight Connector 17"/>
          <p:cNvCxnSpPr/>
          <p:nvPr userDrawn="1"/>
        </p:nvCxnSpPr>
        <p:spPr>
          <a:xfrm>
            <a:off x="527601" y="450850"/>
            <a:ext cx="0" cy="6407150"/>
          </a:xfrm>
          <a:prstGeom prst="line">
            <a:avLst/>
          </a:prstGeom>
          <a:ln w="12700">
            <a:solidFill>
              <a:srgbClr val="FDB91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926" y="5943600"/>
            <a:ext cx="441051" cy="441051"/>
          </a:xfrm>
          <a:prstGeom prst="rect">
            <a:avLst/>
          </a:prstGeom>
        </p:spPr>
      </p:pic>
    </p:spTree>
    <p:extLst>
      <p:ext uri="{BB962C8B-B14F-4D97-AF65-F5344CB8AC3E}">
        <p14:creationId xmlns:p14="http://schemas.microsoft.com/office/powerpoint/2010/main" val="115632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5CBAA-034D-456E-9508-DA8231E63FCB}" type="slidenum">
              <a:rPr lang="en-US" smtClean="0"/>
              <a:t>‹#›</a:t>
            </a:fld>
            <a:endParaRPr lang="en-US"/>
          </a:p>
        </p:txBody>
      </p:sp>
    </p:spTree>
    <p:extLst>
      <p:ext uri="{BB962C8B-B14F-4D97-AF65-F5344CB8AC3E}">
        <p14:creationId xmlns:p14="http://schemas.microsoft.com/office/powerpoint/2010/main" val="3668613742"/>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49" r:id="rId3"/>
    <p:sldLayoutId id="2147483669" r:id="rId4"/>
    <p:sldLayoutId id="2147483667" r:id="rId5"/>
    <p:sldLayoutId id="2147483664" r:id="rId6"/>
    <p:sldLayoutId id="2147483660" r:id="rId7"/>
    <p:sldLayoutId id="2147483665" r:id="rId8"/>
    <p:sldLayoutId id="2147483656" r:id="rId9"/>
    <p:sldLayoutId id="2147483661" r:id="rId10"/>
    <p:sldLayoutId id="2147483663" r:id="rId11"/>
    <p:sldLayoutId id="2147483671" r:id="rId12"/>
    <p:sldLayoutId id="2147483672" r:id="rId13"/>
    <p:sldLayoutId id="2147483662" r:id="rId14"/>
    <p:sldLayoutId id="2147483670"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b="1"/>
              <a:t>Advisory Council Meeting</a:t>
            </a:r>
          </a:p>
        </p:txBody>
      </p:sp>
      <p:sp>
        <p:nvSpPr>
          <p:cNvPr id="2" name="Subtitle 1"/>
          <p:cNvSpPr>
            <a:spLocks noGrp="1"/>
          </p:cNvSpPr>
          <p:nvPr>
            <p:ph type="subTitle" idx="1"/>
          </p:nvPr>
        </p:nvSpPr>
        <p:spPr/>
        <p:txBody>
          <a:bodyPr vert="horz" lIns="91440" tIns="45720" rIns="91440" bIns="45720" rtlCol="0" anchor="t">
            <a:normAutofit/>
          </a:bodyPr>
          <a:lstStyle/>
          <a:p>
            <a:r>
              <a:rPr lang="en-US" dirty="0">
                <a:latin typeface="Arial"/>
                <a:cs typeface="Arial"/>
              </a:rPr>
              <a:t>Graphic Arts Technology Program</a:t>
            </a:r>
            <a:endParaRPr lang="en-US" dirty="0"/>
          </a:p>
        </p:txBody>
      </p:sp>
    </p:spTree>
    <p:extLst>
      <p:ext uri="{BB962C8B-B14F-4D97-AF65-F5344CB8AC3E}">
        <p14:creationId xmlns:p14="http://schemas.microsoft.com/office/powerpoint/2010/main" val="2369910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0617-E96C-B76E-E54D-DF38C11127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CC9EEC-99B9-8512-93EA-2194A706F9CB}"/>
              </a:ext>
            </a:extLst>
          </p:cNvPr>
          <p:cNvSpPr>
            <a:spLocks noGrp="1"/>
          </p:cNvSpPr>
          <p:nvPr>
            <p:ph type="body" sz="half" idx="2"/>
          </p:nvPr>
        </p:nvSpPr>
        <p:spPr/>
        <p:txBody>
          <a:bodyPr vert="horz" lIns="91440" tIns="45720" rIns="91440" bIns="45720" rtlCol="0" anchor="t">
            <a:normAutofit/>
          </a:bodyPr>
          <a:lstStyle/>
          <a:p>
            <a:r>
              <a:rPr lang="en-US" dirty="0">
                <a:latin typeface="Arial"/>
                <a:cs typeface="Arial"/>
              </a:rPr>
              <a:t>WDV 245 | Content Management Systems I</a:t>
            </a:r>
          </a:p>
          <a:p>
            <a:r>
              <a:rPr lang="en-US" sz="1600" i="1" dirty="0">
                <a:latin typeface="Arial"/>
                <a:cs typeface="Arial"/>
              </a:rPr>
              <a:t>Student Learning Outcomes</a:t>
            </a:r>
            <a:endParaRPr lang="en-US" sz="1600" i="1" dirty="0"/>
          </a:p>
        </p:txBody>
      </p:sp>
      <p:sp>
        <p:nvSpPr>
          <p:cNvPr id="3" name="Title 2">
            <a:extLst>
              <a:ext uri="{FF2B5EF4-FFF2-40B4-BE49-F238E27FC236}">
                <a16:creationId xmlns:a16="http://schemas.microsoft.com/office/drawing/2014/main" id="{96618E98-B559-87BA-E3C8-E23FC9DC286D}"/>
              </a:ext>
            </a:extLst>
          </p:cNvPr>
          <p:cNvSpPr>
            <a:spLocks noGrp="1"/>
          </p:cNvSpPr>
          <p:nvPr>
            <p:ph type="title"/>
          </p:nvPr>
        </p:nvSpPr>
        <p:spPr/>
        <p:txBody>
          <a:bodyPr/>
          <a:lstStyle/>
          <a:p>
            <a:r>
              <a:rPr lang="en-US">
                <a:cs typeface="Arial"/>
              </a:rPr>
              <a:t>Courses for review</a:t>
            </a:r>
          </a:p>
        </p:txBody>
      </p:sp>
      <p:sp>
        <p:nvSpPr>
          <p:cNvPr id="5" name="TextBox 4">
            <a:extLst>
              <a:ext uri="{FF2B5EF4-FFF2-40B4-BE49-F238E27FC236}">
                <a16:creationId xmlns:a16="http://schemas.microsoft.com/office/drawing/2014/main" id="{0CE73E22-5CC1-4A5E-9C31-4C35BC06C88D}"/>
              </a:ext>
            </a:extLst>
          </p:cNvPr>
          <p:cNvSpPr txBox="1"/>
          <p:nvPr/>
        </p:nvSpPr>
        <p:spPr>
          <a:xfrm>
            <a:off x="5459150" y="2211818"/>
            <a:ext cx="6098018" cy="1477328"/>
          </a:xfrm>
          <a:prstGeom prst="rect">
            <a:avLst/>
          </a:prstGeom>
          <a:noFill/>
        </p:spPr>
        <p:txBody>
          <a:bodyPr wrap="square">
            <a:spAutoFit/>
          </a:bodyPr>
          <a:lstStyle/>
          <a:p>
            <a:pPr marL="285750" indent="-285750" algn="l" fontAlgn="base">
              <a:buFont typeface="Arial" panose="020B0604020202020204" pitchFamily="34" charset="0"/>
              <a:buChar char="•"/>
            </a:pPr>
            <a:r>
              <a:rPr lang="en-US" b="0" i="0" dirty="0">
                <a:solidFill>
                  <a:srgbClr val="222222"/>
                </a:solidFill>
                <a:effectLst/>
                <a:latin typeface="inherit"/>
              </a:rPr>
              <a:t>Utilize content management system software to set up and configure a database driven website.</a:t>
            </a:r>
            <a:br>
              <a:rPr lang="en-US" b="0" i="0" dirty="0">
                <a:solidFill>
                  <a:srgbClr val="222222"/>
                </a:solidFill>
                <a:effectLst/>
                <a:latin typeface="inherit"/>
              </a:rPr>
            </a:br>
            <a:endParaRPr lang="en-US" b="0" i="0" dirty="0">
              <a:solidFill>
                <a:srgbClr val="222222"/>
              </a:solidFill>
              <a:effectLst/>
              <a:latin typeface="inherit"/>
            </a:endParaRPr>
          </a:p>
          <a:p>
            <a:pPr marL="285750" indent="-285750" algn="l" fontAlgn="base">
              <a:buFont typeface="Arial" panose="020B0604020202020204" pitchFamily="34" charset="0"/>
              <a:buChar char="•"/>
            </a:pPr>
            <a:r>
              <a:rPr lang="en-US" b="0" i="0" dirty="0">
                <a:solidFill>
                  <a:srgbClr val="222222"/>
                </a:solidFill>
                <a:effectLst/>
                <a:latin typeface="inherit"/>
              </a:rPr>
              <a:t>Utilize a front-end developer framework to customize the appearance and behaviors of a CMS.</a:t>
            </a:r>
          </a:p>
        </p:txBody>
      </p:sp>
    </p:spTree>
    <p:extLst>
      <p:ext uri="{BB962C8B-B14F-4D97-AF65-F5344CB8AC3E}">
        <p14:creationId xmlns:p14="http://schemas.microsoft.com/office/powerpoint/2010/main" val="2531423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vert="horz" lIns="91440" tIns="45720" rIns="91440" bIns="45720" rtlCol="0" anchor="t">
            <a:normAutofit/>
          </a:bodyPr>
          <a:lstStyle/>
          <a:p>
            <a:r>
              <a:rPr lang="en-US"/>
              <a:t>         </a:t>
            </a:r>
          </a:p>
        </p:txBody>
      </p:sp>
      <p:sp>
        <p:nvSpPr>
          <p:cNvPr id="3" name="Title 2"/>
          <p:cNvSpPr>
            <a:spLocks noGrp="1"/>
          </p:cNvSpPr>
          <p:nvPr>
            <p:ph type="title"/>
          </p:nvPr>
        </p:nvSpPr>
        <p:spPr/>
        <p:txBody>
          <a:bodyPr/>
          <a:lstStyle/>
          <a:p>
            <a:r>
              <a:rPr lang="en-US"/>
              <a:t>Questions for discussion:</a:t>
            </a:r>
          </a:p>
        </p:txBody>
      </p:sp>
      <p:sp>
        <p:nvSpPr>
          <p:cNvPr id="5" name="TextBox 4">
            <a:extLst>
              <a:ext uri="{FF2B5EF4-FFF2-40B4-BE49-F238E27FC236}">
                <a16:creationId xmlns:a16="http://schemas.microsoft.com/office/drawing/2014/main" id="{875F4FA0-4754-94B6-274D-85149B1433B8}"/>
              </a:ext>
            </a:extLst>
          </p:cNvPr>
          <p:cNvSpPr txBox="1"/>
          <p:nvPr/>
        </p:nvSpPr>
        <p:spPr>
          <a:xfrm>
            <a:off x="4492172" y="33653"/>
            <a:ext cx="7699827" cy="1446550"/>
          </a:xfrm>
          <a:prstGeom prst="rect">
            <a:avLst/>
          </a:prstGeom>
          <a:noFill/>
        </p:spPr>
        <p:txBody>
          <a:bodyPr wrap="square" lIns="91440" tIns="45720" rIns="91440" bIns="45720" anchor="t">
            <a:spAutoFit/>
          </a:bodyPr>
          <a:lstStyle/>
          <a:p>
            <a:r>
              <a:rPr lang="en-US" sz="2800">
                <a:solidFill>
                  <a:srgbClr val="A31418"/>
                </a:solidFill>
                <a:cs typeface="Arial"/>
              </a:rPr>
              <a:t>•</a:t>
            </a:r>
            <a:endParaRPr lang="en-US" sz="2800">
              <a:solidFill>
                <a:srgbClr val="000000"/>
              </a:solidFill>
              <a:latin typeface="Calibri"/>
              <a:ea typeface="Calibri"/>
              <a:cs typeface="Calibri"/>
            </a:endParaRPr>
          </a:p>
          <a:p>
            <a:endParaRPr lang="en-US" sz="2800">
              <a:solidFill>
                <a:srgbClr val="000000"/>
              </a:solidFill>
              <a:latin typeface="Calibri"/>
              <a:ea typeface="Calibri"/>
              <a:cs typeface="Calibri"/>
            </a:endParaRPr>
          </a:p>
          <a:p>
            <a:endParaRPr lang="en-US" sz="3200" b="1">
              <a:solidFill>
                <a:srgbClr val="A31418"/>
              </a:solidFill>
              <a:cs typeface="Arial"/>
            </a:endParaRPr>
          </a:p>
        </p:txBody>
      </p:sp>
      <p:sp>
        <p:nvSpPr>
          <p:cNvPr id="7" name="TextBox 6">
            <a:extLst>
              <a:ext uri="{FF2B5EF4-FFF2-40B4-BE49-F238E27FC236}">
                <a16:creationId xmlns:a16="http://schemas.microsoft.com/office/drawing/2014/main" id="{BA57644B-B2A4-89AE-77C5-DF043DECB931}"/>
              </a:ext>
            </a:extLst>
          </p:cNvPr>
          <p:cNvSpPr txBox="1"/>
          <p:nvPr/>
        </p:nvSpPr>
        <p:spPr>
          <a:xfrm>
            <a:off x="5180590" y="1024200"/>
            <a:ext cx="6098018" cy="646331"/>
          </a:xfrm>
          <a:prstGeom prst="rect">
            <a:avLst/>
          </a:prstGeom>
          <a:noFill/>
        </p:spPr>
        <p:txBody>
          <a:bodyPr wrap="square">
            <a:spAutoFit/>
          </a:bodyPr>
          <a:lstStyle/>
          <a:p>
            <a:pPr marL="285750" indent="-285750" rtl="0" fontAlgn="base">
              <a:buFont typeface="Arial" panose="020B0604020202020204" pitchFamily="34" charset="0"/>
              <a:buChar char="•"/>
            </a:pPr>
            <a:r>
              <a:rPr lang="en-US" sz="1800" b="0" i="0" u="none" strike="noStrike" kern="1200" dirty="0">
                <a:solidFill>
                  <a:schemeClr val="tx1"/>
                </a:solidFill>
                <a:effectLst/>
                <a:latin typeface="+mn-lt"/>
                <a:ea typeface="+mn-ea"/>
                <a:cs typeface="+mn-cs"/>
              </a:rPr>
              <a:t>How can our CTE programs better prepare students for jobs in your industry?</a:t>
            </a:r>
            <a:r>
              <a:rPr lang="en-US" sz="1800" b="0" i="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819918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B71F-4DAA-B659-B02C-FFBC8FA27F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520745-7744-1E1B-8902-F5B2A629EB46}"/>
              </a:ext>
            </a:extLst>
          </p:cNvPr>
          <p:cNvSpPr>
            <a:spLocks noGrp="1"/>
          </p:cNvSpPr>
          <p:nvPr>
            <p:ph type="body" sz="half" idx="2"/>
          </p:nvPr>
        </p:nvSpPr>
        <p:spPr/>
        <p:txBody>
          <a:bodyPr vert="horz" lIns="91440" tIns="45720" rIns="91440" bIns="45720" rtlCol="0" anchor="t">
            <a:normAutofit/>
          </a:bodyPr>
          <a:lstStyle/>
          <a:p>
            <a:r>
              <a:rPr lang="en-US"/>
              <a:t>         </a:t>
            </a:r>
          </a:p>
        </p:txBody>
      </p:sp>
      <p:sp>
        <p:nvSpPr>
          <p:cNvPr id="3" name="Title 2">
            <a:extLst>
              <a:ext uri="{FF2B5EF4-FFF2-40B4-BE49-F238E27FC236}">
                <a16:creationId xmlns:a16="http://schemas.microsoft.com/office/drawing/2014/main" id="{05F68663-C358-1F86-14F1-18BB6F0DBD1F}"/>
              </a:ext>
            </a:extLst>
          </p:cNvPr>
          <p:cNvSpPr>
            <a:spLocks noGrp="1"/>
          </p:cNvSpPr>
          <p:nvPr>
            <p:ph type="title"/>
          </p:nvPr>
        </p:nvSpPr>
        <p:spPr/>
        <p:txBody>
          <a:bodyPr/>
          <a:lstStyle/>
          <a:p>
            <a:r>
              <a:rPr lang="en-US"/>
              <a:t>Questions for discussion:</a:t>
            </a:r>
          </a:p>
        </p:txBody>
      </p:sp>
      <p:sp>
        <p:nvSpPr>
          <p:cNvPr id="5" name="TextBox 4">
            <a:extLst>
              <a:ext uri="{FF2B5EF4-FFF2-40B4-BE49-F238E27FC236}">
                <a16:creationId xmlns:a16="http://schemas.microsoft.com/office/drawing/2014/main" id="{3DD4F074-F7B5-8DAD-9484-50785525019A}"/>
              </a:ext>
            </a:extLst>
          </p:cNvPr>
          <p:cNvSpPr txBox="1"/>
          <p:nvPr/>
        </p:nvSpPr>
        <p:spPr>
          <a:xfrm>
            <a:off x="4492172" y="33653"/>
            <a:ext cx="7699827" cy="1446550"/>
          </a:xfrm>
          <a:prstGeom prst="rect">
            <a:avLst/>
          </a:prstGeom>
          <a:noFill/>
        </p:spPr>
        <p:txBody>
          <a:bodyPr wrap="square" lIns="91440" tIns="45720" rIns="91440" bIns="45720" anchor="t">
            <a:spAutoFit/>
          </a:bodyPr>
          <a:lstStyle/>
          <a:p>
            <a:r>
              <a:rPr lang="en-US" sz="2800">
                <a:solidFill>
                  <a:srgbClr val="A31418"/>
                </a:solidFill>
                <a:cs typeface="Arial"/>
              </a:rPr>
              <a:t>•</a:t>
            </a:r>
            <a:endParaRPr lang="en-US" sz="2800">
              <a:solidFill>
                <a:srgbClr val="000000"/>
              </a:solidFill>
              <a:latin typeface="Calibri"/>
              <a:ea typeface="Calibri"/>
              <a:cs typeface="Calibri"/>
            </a:endParaRPr>
          </a:p>
          <a:p>
            <a:endParaRPr lang="en-US" sz="2800">
              <a:solidFill>
                <a:srgbClr val="000000"/>
              </a:solidFill>
              <a:latin typeface="Calibri"/>
              <a:ea typeface="Calibri"/>
              <a:cs typeface="Calibri"/>
            </a:endParaRPr>
          </a:p>
          <a:p>
            <a:endParaRPr lang="en-US" sz="3200" b="1">
              <a:solidFill>
                <a:srgbClr val="A31418"/>
              </a:solidFill>
              <a:cs typeface="Arial"/>
            </a:endParaRPr>
          </a:p>
        </p:txBody>
      </p:sp>
      <p:sp>
        <p:nvSpPr>
          <p:cNvPr id="6" name="TextBox 5">
            <a:extLst>
              <a:ext uri="{FF2B5EF4-FFF2-40B4-BE49-F238E27FC236}">
                <a16:creationId xmlns:a16="http://schemas.microsoft.com/office/drawing/2014/main" id="{BA376B96-E0EC-CE83-241B-A59142524124}"/>
              </a:ext>
            </a:extLst>
          </p:cNvPr>
          <p:cNvSpPr txBox="1"/>
          <p:nvPr/>
        </p:nvSpPr>
        <p:spPr>
          <a:xfrm>
            <a:off x="5180590" y="1024200"/>
            <a:ext cx="6098018" cy="646331"/>
          </a:xfrm>
          <a:prstGeom prst="rect">
            <a:avLst/>
          </a:prstGeom>
          <a:noFill/>
        </p:spPr>
        <p:txBody>
          <a:bodyPr wrap="square">
            <a:spAutoFit/>
          </a:bodyPr>
          <a:lstStyle/>
          <a:p>
            <a:pPr marL="285750" indent="-285750" rtl="0" fontAlgn="base">
              <a:buFont typeface="Arial" panose="020B0604020202020204" pitchFamily="34" charset="0"/>
              <a:buChar char="•"/>
            </a:pPr>
            <a:r>
              <a:rPr lang="en-US" sz="1800" b="0" i="0" u="none" strike="noStrike" kern="1200" dirty="0">
                <a:solidFill>
                  <a:schemeClr val="tx1"/>
                </a:solidFill>
                <a:effectLst/>
                <a:latin typeface="+mn-lt"/>
                <a:ea typeface="+mn-ea"/>
                <a:cs typeface="+mn-cs"/>
              </a:rPr>
              <a:t>What are the emerging occupations in your industry to which students should be exposed?</a:t>
            </a:r>
            <a:r>
              <a:rPr lang="en-US" sz="1800" b="0" i="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842420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33A4-57F3-2C77-22EA-B2C31BAF7C5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A3F2F9-5840-8CAE-D623-667B23053DC9}"/>
              </a:ext>
            </a:extLst>
          </p:cNvPr>
          <p:cNvSpPr>
            <a:spLocks noGrp="1"/>
          </p:cNvSpPr>
          <p:nvPr>
            <p:ph type="body" sz="half" idx="2"/>
          </p:nvPr>
        </p:nvSpPr>
        <p:spPr/>
        <p:txBody>
          <a:bodyPr vert="horz" lIns="91440" tIns="45720" rIns="91440" bIns="45720" rtlCol="0" anchor="t">
            <a:normAutofit/>
          </a:bodyPr>
          <a:lstStyle/>
          <a:p>
            <a:r>
              <a:rPr lang="en-US"/>
              <a:t>         </a:t>
            </a:r>
          </a:p>
        </p:txBody>
      </p:sp>
      <p:sp>
        <p:nvSpPr>
          <p:cNvPr id="3" name="Title 2">
            <a:extLst>
              <a:ext uri="{FF2B5EF4-FFF2-40B4-BE49-F238E27FC236}">
                <a16:creationId xmlns:a16="http://schemas.microsoft.com/office/drawing/2014/main" id="{0933EC43-BB3A-B3F6-5219-792C484898A2}"/>
              </a:ext>
            </a:extLst>
          </p:cNvPr>
          <p:cNvSpPr>
            <a:spLocks noGrp="1"/>
          </p:cNvSpPr>
          <p:nvPr>
            <p:ph type="title"/>
          </p:nvPr>
        </p:nvSpPr>
        <p:spPr/>
        <p:txBody>
          <a:bodyPr/>
          <a:lstStyle/>
          <a:p>
            <a:r>
              <a:rPr lang="en-US"/>
              <a:t>Questions for discussion:</a:t>
            </a:r>
          </a:p>
        </p:txBody>
      </p:sp>
      <p:sp>
        <p:nvSpPr>
          <p:cNvPr id="5" name="TextBox 4">
            <a:extLst>
              <a:ext uri="{FF2B5EF4-FFF2-40B4-BE49-F238E27FC236}">
                <a16:creationId xmlns:a16="http://schemas.microsoft.com/office/drawing/2014/main" id="{E2C5A36B-B567-D3D6-76D5-3815958EA705}"/>
              </a:ext>
            </a:extLst>
          </p:cNvPr>
          <p:cNvSpPr txBox="1"/>
          <p:nvPr/>
        </p:nvSpPr>
        <p:spPr>
          <a:xfrm>
            <a:off x="4492172" y="33653"/>
            <a:ext cx="7699827" cy="1446550"/>
          </a:xfrm>
          <a:prstGeom prst="rect">
            <a:avLst/>
          </a:prstGeom>
          <a:noFill/>
        </p:spPr>
        <p:txBody>
          <a:bodyPr wrap="square" lIns="91440" tIns="45720" rIns="91440" bIns="45720" anchor="t">
            <a:spAutoFit/>
          </a:bodyPr>
          <a:lstStyle/>
          <a:p>
            <a:r>
              <a:rPr lang="en-US" sz="2800">
                <a:solidFill>
                  <a:srgbClr val="A31418"/>
                </a:solidFill>
                <a:cs typeface="Arial"/>
              </a:rPr>
              <a:t>•</a:t>
            </a:r>
            <a:endParaRPr lang="en-US" sz="2800">
              <a:solidFill>
                <a:srgbClr val="000000"/>
              </a:solidFill>
              <a:latin typeface="Calibri"/>
              <a:ea typeface="Calibri"/>
              <a:cs typeface="Calibri"/>
            </a:endParaRPr>
          </a:p>
          <a:p>
            <a:endParaRPr lang="en-US" sz="2800">
              <a:solidFill>
                <a:srgbClr val="000000"/>
              </a:solidFill>
              <a:latin typeface="Calibri"/>
              <a:ea typeface="Calibri"/>
              <a:cs typeface="Calibri"/>
            </a:endParaRPr>
          </a:p>
          <a:p>
            <a:endParaRPr lang="en-US" sz="3200" b="1">
              <a:solidFill>
                <a:srgbClr val="A31418"/>
              </a:solidFill>
              <a:cs typeface="Arial"/>
            </a:endParaRPr>
          </a:p>
        </p:txBody>
      </p:sp>
      <p:sp>
        <p:nvSpPr>
          <p:cNvPr id="6" name="TextBox 5">
            <a:extLst>
              <a:ext uri="{FF2B5EF4-FFF2-40B4-BE49-F238E27FC236}">
                <a16:creationId xmlns:a16="http://schemas.microsoft.com/office/drawing/2014/main" id="{4CE45A32-4E3D-F2AB-4FE9-58B350DE3377}"/>
              </a:ext>
            </a:extLst>
          </p:cNvPr>
          <p:cNvSpPr txBox="1"/>
          <p:nvPr/>
        </p:nvSpPr>
        <p:spPr>
          <a:xfrm>
            <a:off x="5180590" y="1024200"/>
            <a:ext cx="6098018" cy="646331"/>
          </a:xfrm>
          <a:prstGeom prst="rect">
            <a:avLst/>
          </a:prstGeom>
          <a:noFill/>
        </p:spPr>
        <p:txBody>
          <a:bodyPr wrap="square">
            <a:spAutoFit/>
          </a:bodyPr>
          <a:lstStyle/>
          <a:p>
            <a:pPr marL="285750" indent="-285750" rtl="0" fontAlgn="base">
              <a:buFont typeface="Arial" panose="020B0604020202020204" pitchFamily="34" charset="0"/>
              <a:buChar char="•"/>
            </a:pPr>
            <a:r>
              <a:rPr lang="en-US" sz="1800" b="0" i="0" u="none" strike="noStrike" kern="1200" dirty="0">
                <a:solidFill>
                  <a:schemeClr val="tx1"/>
                </a:solidFill>
                <a:effectLst/>
                <a:latin typeface="+mn-lt"/>
                <a:ea typeface="+mn-ea"/>
                <a:cs typeface="+mn-cs"/>
              </a:rPr>
              <a:t>What opportunities exist in your industry for English learners or students with disabilities?</a:t>
            </a:r>
            <a:r>
              <a:rPr lang="en-US" sz="1800" b="0" i="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18527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2B88-4070-6BA2-9949-66DCF4D61F4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955004B-C4CD-F081-59F5-931F198ABEC7}"/>
              </a:ext>
            </a:extLst>
          </p:cNvPr>
          <p:cNvSpPr>
            <a:spLocks noGrp="1"/>
          </p:cNvSpPr>
          <p:nvPr>
            <p:ph type="body" sz="half" idx="2"/>
          </p:nvPr>
        </p:nvSpPr>
        <p:spPr/>
        <p:txBody>
          <a:bodyPr vert="horz" lIns="91440" tIns="45720" rIns="91440" bIns="45720" rtlCol="0" anchor="t">
            <a:normAutofit/>
          </a:bodyPr>
          <a:lstStyle/>
          <a:p>
            <a:r>
              <a:rPr lang="en-US"/>
              <a:t>         </a:t>
            </a:r>
          </a:p>
        </p:txBody>
      </p:sp>
      <p:sp>
        <p:nvSpPr>
          <p:cNvPr id="3" name="Title 2">
            <a:extLst>
              <a:ext uri="{FF2B5EF4-FFF2-40B4-BE49-F238E27FC236}">
                <a16:creationId xmlns:a16="http://schemas.microsoft.com/office/drawing/2014/main" id="{BBDB329F-28D4-264A-C837-678D4018674B}"/>
              </a:ext>
            </a:extLst>
          </p:cNvPr>
          <p:cNvSpPr>
            <a:spLocks noGrp="1"/>
          </p:cNvSpPr>
          <p:nvPr>
            <p:ph type="title"/>
          </p:nvPr>
        </p:nvSpPr>
        <p:spPr/>
        <p:txBody>
          <a:bodyPr/>
          <a:lstStyle/>
          <a:p>
            <a:r>
              <a:rPr lang="en-US"/>
              <a:t>Questions for discussion:</a:t>
            </a:r>
          </a:p>
        </p:txBody>
      </p:sp>
      <p:sp>
        <p:nvSpPr>
          <p:cNvPr id="5" name="TextBox 4">
            <a:extLst>
              <a:ext uri="{FF2B5EF4-FFF2-40B4-BE49-F238E27FC236}">
                <a16:creationId xmlns:a16="http://schemas.microsoft.com/office/drawing/2014/main" id="{56E59926-C97C-046C-8239-B15E87C4F84E}"/>
              </a:ext>
            </a:extLst>
          </p:cNvPr>
          <p:cNvSpPr txBox="1"/>
          <p:nvPr/>
        </p:nvSpPr>
        <p:spPr>
          <a:xfrm>
            <a:off x="4492172" y="33653"/>
            <a:ext cx="7699827" cy="1446550"/>
          </a:xfrm>
          <a:prstGeom prst="rect">
            <a:avLst/>
          </a:prstGeom>
          <a:noFill/>
        </p:spPr>
        <p:txBody>
          <a:bodyPr wrap="square" lIns="91440" tIns="45720" rIns="91440" bIns="45720" anchor="t">
            <a:spAutoFit/>
          </a:bodyPr>
          <a:lstStyle/>
          <a:p>
            <a:r>
              <a:rPr lang="en-US" sz="2800">
                <a:solidFill>
                  <a:srgbClr val="A31418"/>
                </a:solidFill>
                <a:cs typeface="Arial"/>
              </a:rPr>
              <a:t>•</a:t>
            </a:r>
            <a:endParaRPr lang="en-US" sz="2800">
              <a:solidFill>
                <a:srgbClr val="000000"/>
              </a:solidFill>
              <a:latin typeface="Calibri"/>
              <a:ea typeface="Calibri"/>
              <a:cs typeface="Calibri"/>
            </a:endParaRPr>
          </a:p>
          <a:p>
            <a:endParaRPr lang="en-US" sz="2800">
              <a:solidFill>
                <a:srgbClr val="000000"/>
              </a:solidFill>
              <a:latin typeface="Calibri"/>
              <a:ea typeface="Calibri"/>
              <a:cs typeface="Calibri"/>
            </a:endParaRPr>
          </a:p>
          <a:p>
            <a:endParaRPr lang="en-US" sz="3200" b="1">
              <a:solidFill>
                <a:srgbClr val="A31418"/>
              </a:solidFill>
              <a:cs typeface="Arial"/>
            </a:endParaRPr>
          </a:p>
        </p:txBody>
      </p:sp>
      <p:sp>
        <p:nvSpPr>
          <p:cNvPr id="6" name="TextBox 5">
            <a:extLst>
              <a:ext uri="{FF2B5EF4-FFF2-40B4-BE49-F238E27FC236}">
                <a16:creationId xmlns:a16="http://schemas.microsoft.com/office/drawing/2014/main" id="{ABC1EF43-6B8F-7201-74D8-2E232277D8A6}"/>
              </a:ext>
            </a:extLst>
          </p:cNvPr>
          <p:cNvSpPr txBox="1"/>
          <p:nvPr/>
        </p:nvSpPr>
        <p:spPr>
          <a:xfrm>
            <a:off x="5180590" y="1024200"/>
            <a:ext cx="6098018" cy="923330"/>
          </a:xfrm>
          <a:prstGeom prst="rect">
            <a:avLst/>
          </a:prstGeom>
          <a:noFill/>
        </p:spPr>
        <p:txBody>
          <a:bodyPr wrap="square">
            <a:spAutoFit/>
          </a:bodyPr>
          <a:lstStyle/>
          <a:p>
            <a:pPr marL="285750" indent="-28575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are some emerging technology trends that you are seeing in your industry that may require new skillsets for workers?</a:t>
            </a:r>
            <a:endParaRPr lang="en-US" sz="1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7592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F4B-5CCD-7CD6-7D82-E9A5131782FA}"/>
              </a:ext>
            </a:extLst>
          </p:cNvPr>
          <p:cNvSpPr>
            <a:spLocks noGrp="1"/>
          </p:cNvSpPr>
          <p:nvPr>
            <p:ph type="title"/>
          </p:nvPr>
        </p:nvSpPr>
        <p:spPr/>
        <p:txBody>
          <a:bodyPr/>
          <a:lstStyle/>
          <a:p>
            <a:r>
              <a:rPr lang="en-US">
                <a:effectLst>
                  <a:outerShdw blurRad="317500" dir="5400000" algn="ctr" rotWithShape="0">
                    <a:srgbClr val="262626"/>
                  </a:outerShdw>
                </a:effectLst>
                <a:cs typeface="Arial"/>
              </a:rPr>
              <a:t>High School Updates</a:t>
            </a:r>
          </a:p>
        </p:txBody>
      </p:sp>
      <p:sp>
        <p:nvSpPr>
          <p:cNvPr id="4" name="TextBox 3">
            <a:extLst>
              <a:ext uri="{FF2B5EF4-FFF2-40B4-BE49-F238E27FC236}">
                <a16:creationId xmlns:a16="http://schemas.microsoft.com/office/drawing/2014/main" id="{277B61E2-8162-4888-8BE0-61861E9EF660}"/>
              </a:ext>
            </a:extLst>
          </p:cNvPr>
          <p:cNvSpPr txBox="1"/>
          <p:nvPr/>
        </p:nvSpPr>
        <p:spPr>
          <a:xfrm>
            <a:off x="1469571" y="2996293"/>
            <a:ext cx="7968342"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egoe UI"/>
                <a:cs typeface="Segoe UI"/>
              </a:rPr>
              <a:t>We invite our high school partners to share updates on their CTE programs.</a:t>
            </a:r>
          </a:p>
          <a:p>
            <a:endParaRPr lang="en-US" sz="2000">
              <a:latin typeface="Segoe UI"/>
              <a:cs typeface="Segoe UI"/>
            </a:endParaRPr>
          </a:p>
          <a:p>
            <a:r>
              <a:rPr lang="en-US" sz="2000">
                <a:latin typeface="Segoe UI"/>
                <a:cs typeface="Segoe UI"/>
              </a:rPr>
              <a:t>EICC partners with local high schools to offer college courses to high school students. These courses may be taught by high school instructors or EICC faculty, either at the high schools or on the EICC campus. Many students also participate in EICC career academies.</a:t>
            </a:r>
            <a:endParaRPr lang="en-US" sz="2000">
              <a:cs typeface="Arial"/>
            </a:endParaRPr>
          </a:p>
          <a:p>
            <a:endParaRPr lang="en-US" sz="2000">
              <a:latin typeface="Segoe UI"/>
              <a:cs typeface="Segoe UI"/>
            </a:endParaRPr>
          </a:p>
          <a:p>
            <a:r>
              <a:rPr lang="en-US" sz="2000">
                <a:latin typeface="Segoe UI"/>
                <a:cs typeface="Segoe UI"/>
              </a:rPr>
              <a:t>These opportunities allow students to earn certificates leading directly to employment or complete coursework that prepares them for college transfer—while providing significant cost savings for students and families.</a:t>
            </a:r>
            <a:endParaRPr lang="en-US" sz="2000">
              <a:cs typeface="Arial"/>
            </a:endParaRPr>
          </a:p>
          <a:p>
            <a:endParaRPr lang="en-US" sz="2400">
              <a:cs typeface="Arial"/>
            </a:endParaRPr>
          </a:p>
        </p:txBody>
      </p:sp>
    </p:spTree>
    <p:extLst>
      <p:ext uri="{BB962C8B-B14F-4D97-AF65-F5344CB8AC3E}">
        <p14:creationId xmlns:p14="http://schemas.microsoft.com/office/powerpoint/2010/main" val="268571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8E7DD-FD9F-AB87-D7E7-9AB9254C8C26}"/>
              </a:ext>
            </a:extLst>
          </p:cNvPr>
          <p:cNvSpPr>
            <a:spLocks noGrp="1"/>
          </p:cNvSpPr>
          <p:nvPr>
            <p:ph type="body" sz="half" idx="2"/>
          </p:nvPr>
        </p:nvSpPr>
        <p:spPr/>
        <p:txBody>
          <a:bodyPr vert="horz" lIns="91440" tIns="45720" rIns="91440" bIns="45720" rtlCol="0" anchor="t">
            <a:normAutofit/>
          </a:bodyPr>
          <a:lstStyle/>
          <a:p>
            <a:r>
              <a:rPr lang="en-US" sz="3200" b="1">
                <a:latin typeface="Arial"/>
                <a:cs typeface="Arial"/>
              </a:rPr>
              <a:t>Before leaving, please fill out this brief survey</a:t>
            </a:r>
            <a:endParaRPr lang="en-US" sz="3200" b="1"/>
          </a:p>
        </p:txBody>
      </p:sp>
      <p:sp>
        <p:nvSpPr>
          <p:cNvPr id="3" name="Title 2">
            <a:extLst>
              <a:ext uri="{FF2B5EF4-FFF2-40B4-BE49-F238E27FC236}">
                <a16:creationId xmlns:a16="http://schemas.microsoft.com/office/drawing/2014/main" id="{24E6B18E-EEC6-DA96-0F8B-14E199B5A453}"/>
              </a:ext>
            </a:extLst>
          </p:cNvPr>
          <p:cNvSpPr>
            <a:spLocks noGrp="1"/>
          </p:cNvSpPr>
          <p:nvPr>
            <p:ph type="title"/>
          </p:nvPr>
        </p:nvSpPr>
        <p:spPr/>
        <p:txBody>
          <a:bodyPr/>
          <a:lstStyle/>
          <a:p>
            <a:r>
              <a:rPr lang="en-US">
                <a:cs typeface="Arial"/>
              </a:rPr>
              <a:t>Thank you!</a:t>
            </a:r>
            <a:endParaRPr lang="en-US"/>
          </a:p>
        </p:txBody>
      </p:sp>
      <p:sp>
        <p:nvSpPr>
          <p:cNvPr id="5" name="TextBox 4">
            <a:extLst>
              <a:ext uri="{FF2B5EF4-FFF2-40B4-BE49-F238E27FC236}">
                <a16:creationId xmlns:a16="http://schemas.microsoft.com/office/drawing/2014/main" id="{F0123E61-BF18-582A-3C5E-C7D0C7C3AFC2}"/>
              </a:ext>
            </a:extLst>
          </p:cNvPr>
          <p:cNvSpPr txBox="1"/>
          <p:nvPr/>
        </p:nvSpPr>
        <p:spPr>
          <a:xfrm>
            <a:off x="5989729" y="1269712"/>
            <a:ext cx="4940837" cy="4250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descr="Qr code on a rectangular white background&#10;&#10;AI-generated content may be incorrect.">
            <a:extLst>
              <a:ext uri="{FF2B5EF4-FFF2-40B4-BE49-F238E27FC236}">
                <a16:creationId xmlns:a16="http://schemas.microsoft.com/office/drawing/2014/main" id="{E4AD1922-0B2D-14ED-68AB-E7B04C4B7C71}"/>
              </a:ext>
            </a:extLst>
          </p:cNvPr>
          <p:cNvPicPr>
            <a:picLocks noChangeAspect="1"/>
          </p:cNvPicPr>
          <p:nvPr/>
        </p:nvPicPr>
        <p:blipFill>
          <a:blip r:embed="rId2"/>
          <a:stretch>
            <a:fillRect/>
          </a:stretch>
        </p:blipFill>
        <p:spPr>
          <a:xfrm>
            <a:off x="5994400" y="901700"/>
            <a:ext cx="4940300" cy="4991100"/>
          </a:xfrm>
          <a:prstGeom prst="rect">
            <a:avLst/>
          </a:prstGeom>
        </p:spPr>
      </p:pic>
    </p:spTree>
    <p:extLst>
      <p:ext uri="{BB962C8B-B14F-4D97-AF65-F5344CB8AC3E}">
        <p14:creationId xmlns:p14="http://schemas.microsoft.com/office/powerpoint/2010/main" val="294977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chorCtr="0">
            <a:noAutofit/>
          </a:bodyPr>
          <a:lstStyle/>
          <a:p>
            <a:pPr algn="ctr"/>
            <a:br>
              <a:rPr lang="en-US" sz="4800" dirty="0"/>
            </a:br>
            <a:r>
              <a:rPr lang="en-US" sz="4800" dirty="0"/>
              <a:t>Welcome!</a:t>
            </a:r>
            <a:br>
              <a:rPr lang="en-US" sz="4800" dirty="0"/>
            </a:br>
            <a:endParaRPr lang="en-US" dirty="0">
              <a:cs typeface="Arial"/>
            </a:endParaRPr>
          </a:p>
        </p:txBody>
      </p:sp>
      <p:sp>
        <p:nvSpPr>
          <p:cNvPr id="8" name="TextBox 7">
            <a:extLst>
              <a:ext uri="{FF2B5EF4-FFF2-40B4-BE49-F238E27FC236}">
                <a16:creationId xmlns:a16="http://schemas.microsoft.com/office/drawing/2014/main" id="{6FAA11C9-ABE2-9AEC-F69F-9546CEDD7C18}"/>
              </a:ext>
            </a:extLst>
          </p:cNvPr>
          <p:cNvSpPr txBox="1"/>
          <p:nvPr/>
        </p:nvSpPr>
        <p:spPr>
          <a:xfrm>
            <a:off x="1862667" y="2016472"/>
            <a:ext cx="7239222" cy="4585871"/>
          </a:xfrm>
          <a:prstGeom prst="rect">
            <a:avLst/>
          </a:prstGeom>
          <a:noFill/>
        </p:spPr>
        <p:txBody>
          <a:bodyPr wrap="square" lIns="91440" tIns="45720" rIns="91440" bIns="45720" rtlCol="0" anchor="t">
            <a:spAutoFit/>
          </a:bodyPr>
          <a:lstStyle/>
          <a:p>
            <a:r>
              <a:rPr lang="en-US" sz="3600" b="1">
                <a:solidFill>
                  <a:srgbClr val="C00000"/>
                </a:solidFill>
              </a:rPr>
              <a:t>Attendees</a:t>
            </a:r>
            <a:r>
              <a:rPr lang="en-US" sz="3600" b="1"/>
              <a:t>: </a:t>
            </a:r>
            <a:endParaRPr lang="en-US" sz="3600">
              <a:cs typeface="Arial"/>
            </a:endParaRPr>
          </a:p>
          <a:p>
            <a:r>
              <a:rPr lang="en-US" sz="3600" b="1"/>
              <a:t>Please fill out sign-in sheet</a:t>
            </a:r>
            <a:endParaRPr lang="en-US" sz="3600">
              <a:cs typeface="Arial"/>
            </a:endParaRPr>
          </a:p>
          <a:p>
            <a:endParaRPr lang="en-US" sz="3600" b="1">
              <a:cs typeface="Arial"/>
            </a:endParaRPr>
          </a:p>
          <a:p>
            <a:r>
              <a:rPr lang="en-US" sz="3600" b="1">
                <a:solidFill>
                  <a:srgbClr val="C00000"/>
                </a:solidFill>
                <a:cs typeface="Arial"/>
              </a:rPr>
              <a:t>Online Attendees:</a:t>
            </a:r>
            <a:r>
              <a:rPr lang="en-US" sz="3600" b="1">
                <a:cs typeface="Arial"/>
              </a:rPr>
              <a:t> </a:t>
            </a:r>
            <a:endParaRPr lang="en-US" sz="3600">
              <a:cs typeface="Arial"/>
            </a:endParaRPr>
          </a:p>
          <a:p>
            <a:r>
              <a:rPr lang="en-US" sz="3600" b="1">
                <a:cs typeface="Arial"/>
              </a:rPr>
              <a:t>Please add your name, organization and position to the chat</a:t>
            </a:r>
            <a:endParaRPr lang="en-US" sz="3600">
              <a:cs typeface="Arial" panose="020B0604020202020204"/>
            </a:endParaRPr>
          </a:p>
          <a:p>
            <a:pPr marL="571500" indent="-571500">
              <a:buFont typeface="Arial"/>
              <a:buChar char="•"/>
            </a:pPr>
            <a:endParaRPr lang="en-US" sz="4000" b="1">
              <a:cs typeface="Arial"/>
            </a:endParaRPr>
          </a:p>
        </p:txBody>
      </p:sp>
    </p:spTree>
    <p:extLst>
      <p:ext uri="{BB962C8B-B14F-4D97-AF65-F5344CB8AC3E}">
        <p14:creationId xmlns:p14="http://schemas.microsoft.com/office/powerpoint/2010/main" val="241513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FB01-93F1-1E08-4915-2739964B97F6}"/>
              </a:ext>
            </a:extLst>
          </p:cNvPr>
          <p:cNvSpPr>
            <a:spLocks noGrp="1"/>
          </p:cNvSpPr>
          <p:nvPr>
            <p:ph type="title"/>
          </p:nvPr>
        </p:nvSpPr>
        <p:spPr/>
        <p:txBody>
          <a:bodyPr/>
          <a:lstStyle/>
          <a:p>
            <a:r>
              <a:rPr lang="en-US" dirty="0">
                <a:cs typeface="Arial"/>
              </a:rPr>
              <a:t>Agenda</a:t>
            </a:r>
            <a:br>
              <a:rPr lang="en-US" dirty="0">
                <a:cs typeface="Arial"/>
              </a:rPr>
            </a:br>
            <a:endParaRPr lang="en-US" dirty="0"/>
          </a:p>
        </p:txBody>
      </p:sp>
      <p:sp>
        <p:nvSpPr>
          <p:cNvPr id="4" name="TextBox 3">
            <a:extLst>
              <a:ext uri="{FF2B5EF4-FFF2-40B4-BE49-F238E27FC236}">
                <a16:creationId xmlns:a16="http://schemas.microsoft.com/office/drawing/2014/main" id="{F539F2C1-B4E9-1B25-1B53-F5A28B449695}"/>
              </a:ext>
            </a:extLst>
          </p:cNvPr>
          <p:cNvSpPr txBox="1"/>
          <p:nvPr/>
        </p:nvSpPr>
        <p:spPr>
          <a:xfrm>
            <a:off x="1476028" y="1942152"/>
            <a:ext cx="9775331" cy="4447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Font typeface="+mj-lt"/>
              <a:buAutoNum type="arabicPeriod"/>
            </a:pPr>
            <a:r>
              <a:rPr lang="en-US" b="0" i="0" dirty="0">
                <a:solidFill>
                  <a:srgbClr val="000000"/>
                </a:solidFill>
                <a:effectLst/>
                <a:latin typeface="Aptos" panose="020B0004020202020204" pitchFamily="34" charset="0"/>
              </a:rPr>
              <a:t>Introductions</a:t>
            </a:r>
          </a:p>
          <a:p>
            <a:pPr marL="342900" indent="-342900">
              <a:lnSpc>
                <a:spcPct val="200000"/>
              </a:lnSpc>
              <a:buFont typeface="+mj-lt"/>
              <a:buAutoNum type="arabicPeriod"/>
            </a:pPr>
            <a:r>
              <a:rPr lang="en-US" b="0" i="0" dirty="0">
                <a:solidFill>
                  <a:srgbClr val="000000"/>
                </a:solidFill>
                <a:effectLst/>
                <a:latin typeface="Aptos" panose="020B0004020202020204" pitchFamily="34" charset="0"/>
              </a:rPr>
              <a:t>Program Overview</a:t>
            </a:r>
          </a:p>
          <a:p>
            <a:pPr marL="342900" indent="-342900">
              <a:lnSpc>
                <a:spcPct val="200000"/>
              </a:lnSpc>
              <a:buFont typeface="+mj-lt"/>
              <a:buAutoNum type="arabicPeriod"/>
            </a:pPr>
            <a:r>
              <a:rPr lang="en-US" dirty="0">
                <a:solidFill>
                  <a:srgbClr val="000000"/>
                </a:solidFill>
                <a:latin typeface="Aptos" panose="020B0004020202020204" pitchFamily="34" charset="0"/>
              </a:rPr>
              <a:t>Program Learning Outcomes</a:t>
            </a:r>
          </a:p>
          <a:p>
            <a:pPr marL="342900" indent="-342900">
              <a:lnSpc>
                <a:spcPct val="200000"/>
              </a:lnSpc>
              <a:buFont typeface="+mj-lt"/>
              <a:buAutoNum type="arabicPeriod"/>
            </a:pPr>
            <a:r>
              <a:rPr lang="en-US" b="0" i="0" dirty="0">
                <a:solidFill>
                  <a:srgbClr val="000000"/>
                </a:solidFill>
                <a:effectLst/>
                <a:latin typeface="Aptos" panose="020B0004020202020204" pitchFamily="34" charset="0"/>
              </a:rPr>
              <a:t>Courses for Review</a:t>
            </a:r>
          </a:p>
          <a:p>
            <a:pPr marL="800100" lvl="1" indent="-342900">
              <a:lnSpc>
                <a:spcPct val="200000"/>
              </a:lnSpc>
              <a:buFont typeface="+mj-lt"/>
              <a:buAutoNum type="alphaLcPeriod"/>
            </a:pPr>
            <a:r>
              <a:rPr lang="en-US" dirty="0">
                <a:solidFill>
                  <a:srgbClr val="000000"/>
                </a:solidFill>
                <a:latin typeface="Aptos" panose="020B0004020202020204" pitchFamily="34" charset="0"/>
              </a:rPr>
              <a:t>GRD 415 | InDesign I</a:t>
            </a:r>
          </a:p>
          <a:p>
            <a:pPr marL="800100" lvl="1" indent="-342900">
              <a:lnSpc>
                <a:spcPct val="200000"/>
              </a:lnSpc>
              <a:buFont typeface="+mj-lt"/>
              <a:buAutoNum type="alphaLcPeriod"/>
            </a:pPr>
            <a:r>
              <a:rPr lang="en-US" b="0" i="0" dirty="0">
                <a:solidFill>
                  <a:srgbClr val="000000"/>
                </a:solidFill>
                <a:effectLst/>
                <a:latin typeface="Aptos" panose="020B0004020202020204" pitchFamily="34" charset="0"/>
              </a:rPr>
              <a:t>WDV 245 | Content Management Sy</a:t>
            </a:r>
            <a:r>
              <a:rPr lang="en-US" dirty="0">
                <a:solidFill>
                  <a:srgbClr val="000000"/>
                </a:solidFill>
                <a:latin typeface="Aptos" panose="020B0004020202020204" pitchFamily="34" charset="0"/>
              </a:rPr>
              <a:t>stems I</a:t>
            </a:r>
            <a:endParaRPr lang="en-US" b="0" i="0" dirty="0">
              <a:solidFill>
                <a:srgbClr val="000000"/>
              </a:solidFill>
              <a:effectLst/>
              <a:latin typeface="Aptos" panose="020B0004020202020204" pitchFamily="34" charset="0"/>
            </a:endParaRPr>
          </a:p>
          <a:p>
            <a:pPr marL="342900" indent="-342900">
              <a:lnSpc>
                <a:spcPct val="200000"/>
              </a:lnSpc>
              <a:buFont typeface="+mj-lt"/>
              <a:buAutoNum type="arabicPeriod"/>
            </a:pPr>
            <a:r>
              <a:rPr lang="en-US" b="0" i="0" dirty="0">
                <a:solidFill>
                  <a:srgbClr val="000000"/>
                </a:solidFill>
                <a:effectLst/>
                <a:latin typeface="Aptos" panose="020B0004020202020204" pitchFamily="34" charset="0"/>
              </a:rPr>
              <a:t>Questions for Discussion</a:t>
            </a:r>
          </a:p>
          <a:p>
            <a:pPr marL="342900" indent="-342900">
              <a:lnSpc>
                <a:spcPct val="200000"/>
              </a:lnSpc>
              <a:buFont typeface="+mj-lt"/>
              <a:buAutoNum type="arabicPeriod"/>
            </a:pPr>
            <a:r>
              <a:rPr lang="en-US" b="0" i="0" dirty="0">
                <a:solidFill>
                  <a:srgbClr val="000000"/>
                </a:solidFill>
                <a:effectLst/>
                <a:latin typeface="Aptos" panose="020B0004020202020204" pitchFamily="34" charset="0"/>
              </a:rPr>
              <a:t>High School Updates</a:t>
            </a:r>
            <a:endParaRPr lang="en-US" dirty="0">
              <a:cs typeface="Arial"/>
            </a:endParaRPr>
          </a:p>
        </p:txBody>
      </p:sp>
    </p:spTree>
    <p:extLst>
      <p:ext uri="{BB962C8B-B14F-4D97-AF65-F5344CB8AC3E}">
        <p14:creationId xmlns:p14="http://schemas.microsoft.com/office/powerpoint/2010/main" val="226474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7905-CF8E-EF82-811B-C53D1A4FA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6175A-065C-FA78-67EE-C5E7FAAA80A9}"/>
              </a:ext>
            </a:extLst>
          </p:cNvPr>
          <p:cNvSpPr>
            <a:spLocks noGrp="1"/>
          </p:cNvSpPr>
          <p:nvPr>
            <p:ph type="title"/>
          </p:nvPr>
        </p:nvSpPr>
        <p:spPr/>
        <p:txBody>
          <a:bodyPr/>
          <a:lstStyle/>
          <a:p>
            <a:r>
              <a:rPr lang="en-US">
                <a:cs typeface="Arial"/>
              </a:rPr>
              <a:t>Program Learning Outcomes</a:t>
            </a:r>
            <a:br>
              <a:rPr lang="en-US">
                <a:cs typeface="Arial"/>
              </a:rPr>
            </a:br>
            <a:endParaRPr lang="en-US"/>
          </a:p>
        </p:txBody>
      </p:sp>
      <p:sp>
        <p:nvSpPr>
          <p:cNvPr id="4" name="TextBox 3">
            <a:extLst>
              <a:ext uri="{FF2B5EF4-FFF2-40B4-BE49-F238E27FC236}">
                <a16:creationId xmlns:a16="http://schemas.microsoft.com/office/drawing/2014/main" id="{3B251605-7A83-F3F4-59EA-FED714FFF3C1}"/>
              </a:ext>
            </a:extLst>
          </p:cNvPr>
          <p:cNvSpPr txBox="1"/>
          <p:nvPr/>
        </p:nvSpPr>
        <p:spPr>
          <a:xfrm>
            <a:off x="1476028" y="2468994"/>
            <a:ext cx="977533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1. Prepare high quality images for output.</a:t>
            </a:r>
          </a:p>
          <a:p>
            <a:endParaRPr lang="en-US" dirty="0">
              <a:cs typeface="Arial"/>
            </a:endParaRPr>
          </a:p>
          <a:p>
            <a:r>
              <a:rPr lang="en-US" dirty="0">
                <a:cs typeface="Arial"/>
              </a:rPr>
              <a:t>2. Control typography for various projects.</a:t>
            </a:r>
          </a:p>
          <a:p>
            <a:endParaRPr lang="en-US" dirty="0">
              <a:cs typeface="Arial"/>
            </a:endParaRPr>
          </a:p>
          <a:p>
            <a:r>
              <a:rPr lang="en-US" dirty="0">
                <a:cs typeface="Arial"/>
              </a:rPr>
              <a:t>3. Demonstrate the ability to perform entry level job tasks in the graphic arts field.</a:t>
            </a:r>
          </a:p>
          <a:p>
            <a:endParaRPr lang="en-US" dirty="0">
              <a:cs typeface="Arial"/>
            </a:endParaRPr>
          </a:p>
          <a:p>
            <a:r>
              <a:rPr lang="en-US" dirty="0">
                <a:cs typeface="Arial"/>
              </a:rPr>
              <a:t>4. Manage a graphic arts project from start to finish.</a:t>
            </a:r>
          </a:p>
          <a:p>
            <a:endParaRPr lang="en-US" dirty="0">
              <a:cs typeface="Arial"/>
            </a:endParaRPr>
          </a:p>
          <a:p>
            <a:r>
              <a:rPr lang="en-US" dirty="0">
                <a:cs typeface="Arial"/>
              </a:rPr>
              <a:t>5. Work with clients to determine project needs.</a:t>
            </a:r>
          </a:p>
          <a:p>
            <a:endParaRPr lang="en-US" dirty="0">
              <a:cs typeface="Arial"/>
            </a:endParaRPr>
          </a:p>
          <a:p>
            <a:r>
              <a:rPr lang="en-US" dirty="0">
                <a:cs typeface="Arial"/>
              </a:rPr>
              <a:t>6. Work with teams to achieve project goals.</a:t>
            </a:r>
          </a:p>
          <a:p>
            <a:endParaRPr lang="en-US" dirty="0">
              <a:cs typeface="Arial"/>
            </a:endParaRPr>
          </a:p>
          <a:p>
            <a:r>
              <a:rPr lang="en-US" dirty="0">
                <a:cs typeface="Arial"/>
              </a:rPr>
              <a:t>7. Create a portfolio that demonstrates their abilities.</a:t>
            </a:r>
          </a:p>
        </p:txBody>
      </p:sp>
    </p:spTree>
    <p:extLst>
      <p:ext uri="{BB962C8B-B14F-4D97-AF65-F5344CB8AC3E}">
        <p14:creationId xmlns:p14="http://schemas.microsoft.com/office/powerpoint/2010/main" val="148402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B166A-CB8A-6A9E-A121-9162F10C6498}"/>
              </a:ext>
            </a:extLst>
          </p:cNvPr>
          <p:cNvSpPr>
            <a:spLocks noGrp="1"/>
          </p:cNvSpPr>
          <p:nvPr>
            <p:ph type="title"/>
          </p:nvPr>
        </p:nvSpPr>
        <p:spPr/>
        <p:txBody>
          <a:bodyPr/>
          <a:lstStyle/>
          <a:p>
            <a:r>
              <a:rPr lang="en-US" dirty="0">
                <a:cs typeface="Arial"/>
              </a:rPr>
              <a:t>Program Overview</a:t>
            </a:r>
          </a:p>
        </p:txBody>
      </p:sp>
      <p:sp>
        <p:nvSpPr>
          <p:cNvPr id="4" name="TextBox 3">
            <a:extLst>
              <a:ext uri="{FF2B5EF4-FFF2-40B4-BE49-F238E27FC236}">
                <a16:creationId xmlns:a16="http://schemas.microsoft.com/office/drawing/2014/main" id="{0FF3B9EB-1DA4-EDA0-D330-37B20A72EE5A}"/>
              </a:ext>
            </a:extLst>
          </p:cNvPr>
          <p:cNvSpPr txBox="1"/>
          <p:nvPr/>
        </p:nvSpPr>
        <p:spPr>
          <a:xfrm>
            <a:off x="5465205" y="914398"/>
            <a:ext cx="6098018" cy="5078313"/>
          </a:xfrm>
          <a:prstGeom prst="rect">
            <a:avLst/>
          </a:prstGeom>
          <a:noFill/>
        </p:spPr>
        <p:txBody>
          <a:bodyPr wrap="square">
            <a:spAutoFit/>
          </a:bodyPr>
          <a:lstStyle/>
          <a:p>
            <a:pPr algn="l" fontAlgn="base"/>
            <a:r>
              <a:rPr lang="en-US" b="0" i="0" dirty="0">
                <a:solidFill>
                  <a:srgbClr val="222222"/>
                </a:solidFill>
                <a:effectLst/>
                <a:latin typeface="inherit"/>
              </a:rPr>
              <a:t>The Graphic Arts Technology Program at Clinton Community College provides training for students with an interest in developing the visual components of print. Our two-year program has a proven track record in providing students with the advanced, real-world skills needed to be successful.</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Our classes and curriculum provide the core skills necessary for employment as a designer in the Graphic Arts, Marketing, and Advertising Industries. Throughout the program a strong emphasis is placed upon detail-oriented, on-time work. From day one students are placed into a team atmosphere where they learn constructive problem-solving techniques that can be applied to the everyday problems encountered in the industry.</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In addition, our curriculum is designed to give students advanced skills in graphic design, packaging design, product design, prepress, and photography. Students entering their fourth semester create a professional portfolio.</a:t>
            </a:r>
          </a:p>
        </p:txBody>
      </p:sp>
      <p:sp>
        <p:nvSpPr>
          <p:cNvPr id="6" name="Text Placeholder 5">
            <a:extLst>
              <a:ext uri="{FF2B5EF4-FFF2-40B4-BE49-F238E27FC236}">
                <a16:creationId xmlns:a16="http://schemas.microsoft.com/office/drawing/2014/main" id="{00B97600-2589-B9E2-7300-98232D6ED5AE}"/>
              </a:ext>
            </a:extLst>
          </p:cNvPr>
          <p:cNvSpPr>
            <a:spLocks noGrp="1"/>
          </p:cNvSpPr>
          <p:nvPr>
            <p:ph type="body" sz="half" idx="2"/>
          </p:nvPr>
        </p:nvSpPr>
        <p:spPr/>
        <p:txBody>
          <a:bodyPr/>
          <a:lstStyle/>
          <a:p>
            <a:r>
              <a:rPr lang="en-US" dirty="0"/>
              <a:t>Graphic Arts Technology, AAS | </a:t>
            </a:r>
            <a:r>
              <a:rPr lang="en-US" i="1" dirty="0"/>
              <a:t>Print Track</a:t>
            </a:r>
          </a:p>
          <a:p>
            <a:pPr marL="342900" indent="-342900">
              <a:buFont typeface="Arial" panose="020B0604020202020204" pitchFamily="34" charset="0"/>
              <a:buChar char="•"/>
            </a:pPr>
            <a:r>
              <a:rPr lang="en-US" sz="1600" dirty="0"/>
              <a:t>2-year | Full Time</a:t>
            </a:r>
          </a:p>
          <a:p>
            <a:pPr marL="342900" indent="-342900">
              <a:buFont typeface="Arial" panose="020B0604020202020204" pitchFamily="34" charset="0"/>
              <a:buChar char="•"/>
            </a:pPr>
            <a:r>
              <a:rPr lang="en-US" sz="1600" dirty="0"/>
              <a:t>3-year | Part Time</a:t>
            </a:r>
          </a:p>
          <a:p>
            <a:pPr marL="342900" indent="-342900">
              <a:buFont typeface="Arial" panose="020B0604020202020204" pitchFamily="34" charset="0"/>
              <a:buChar char="•"/>
            </a:pPr>
            <a:r>
              <a:rPr lang="en-US" sz="1600" dirty="0"/>
              <a:t>Online (2022+)</a:t>
            </a:r>
          </a:p>
          <a:p>
            <a:pPr marL="342900"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257079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AA07-EC10-C1E6-D876-4CB334FB58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BF71C4-C207-09E1-81B8-4140AFF3C4C2}"/>
              </a:ext>
            </a:extLst>
          </p:cNvPr>
          <p:cNvSpPr>
            <a:spLocks noGrp="1"/>
          </p:cNvSpPr>
          <p:nvPr>
            <p:ph type="title"/>
          </p:nvPr>
        </p:nvSpPr>
        <p:spPr/>
        <p:txBody>
          <a:bodyPr/>
          <a:lstStyle/>
          <a:p>
            <a:r>
              <a:rPr lang="en-US" dirty="0">
                <a:cs typeface="Arial"/>
              </a:rPr>
              <a:t>Program Overview</a:t>
            </a:r>
          </a:p>
        </p:txBody>
      </p:sp>
      <p:sp>
        <p:nvSpPr>
          <p:cNvPr id="4" name="TextBox 3">
            <a:extLst>
              <a:ext uri="{FF2B5EF4-FFF2-40B4-BE49-F238E27FC236}">
                <a16:creationId xmlns:a16="http://schemas.microsoft.com/office/drawing/2014/main" id="{B8BE4DAA-28DF-8318-9124-C75FF959F8CC}"/>
              </a:ext>
            </a:extLst>
          </p:cNvPr>
          <p:cNvSpPr txBox="1"/>
          <p:nvPr/>
        </p:nvSpPr>
        <p:spPr>
          <a:xfrm>
            <a:off x="5459150" y="575293"/>
            <a:ext cx="6098018" cy="5632311"/>
          </a:xfrm>
          <a:prstGeom prst="rect">
            <a:avLst/>
          </a:prstGeom>
          <a:noFill/>
        </p:spPr>
        <p:txBody>
          <a:bodyPr wrap="square">
            <a:spAutoFit/>
          </a:bodyPr>
          <a:lstStyle/>
          <a:p>
            <a:pPr algn="l" fontAlgn="base"/>
            <a:r>
              <a:rPr lang="en-US" b="0" i="0" dirty="0">
                <a:solidFill>
                  <a:srgbClr val="222222"/>
                </a:solidFill>
                <a:effectLst/>
                <a:latin typeface="inherit"/>
              </a:rPr>
              <a:t>The Graphic Arts Technology Program at Clinton Community College provides training for students with an interest in developing the visual components of front-end web development and social media. Our two-year program has a proven track record in providing students with the advanced, real-world skills needed to be successful.</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Our classes and curriculum provide the core skills necessary for employment as a designer in the Graphic Arts, Marketing, and Advertising Industries. Throughout the program a strong emphasis is placed upon detail-oriented, on-time work. From day one students are placed into a team atmosphere where they learn constructive problem-solving techniques that can be applied to the everyday problems encountered in the industry.</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In addition, our curriculum is designed to give students advanced skills in front-end web development, game design, graphic design, mobile app development, user experience (UX), web design, and photography. Students entering their fourth semester create a professional portfolio.</a:t>
            </a:r>
          </a:p>
        </p:txBody>
      </p:sp>
      <p:sp>
        <p:nvSpPr>
          <p:cNvPr id="6" name="Text Placeholder 5">
            <a:extLst>
              <a:ext uri="{FF2B5EF4-FFF2-40B4-BE49-F238E27FC236}">
                <a16:creationId xmlns:a16="http://schemas.microsoft.com/office/drawing/2014/main" id="{54A3B949-35DB-D693-9C92-E81AD11998F2}"/>
              </a:ext>
            </a:extLst>
          </p:cNvPr>
          <p:cNvSpPr>
            <a:spLocks noGrp="1"/>
          </p:cNvSpPr>
          <p:nvPr>
            <p:ph type="body" sz="half" idx="2"/>
          </p:nvPr>
        </p:nvSpPr>
        <p:spPr/>
        <p:txBody>
          <a:bodyPr/>
          <a:lstStyle/>
          <a:p>
            <a:r>
              <a:rPr lang="en-US" dirty="0"/>
              <a:t>Graphic Arts Technology, AAS | </a:t>
            </a:r>
            <a:r>
              <a:rPr lang="en-US" i="1" dirty="0"/>
              <a:t>Web Track</a:t>
            </a:r>
          </a:p>
          <a:p>
            <a:pPr marL="342900" indent="-342900">
              <a:buFont typeface="Arial" panose="020B0604020202020204" pitchFamily="34" charset="0"/>
              <a:buChar char="•"/>
            </a:pPr>
            <a:r>
              <a:rPr lang="en-US" sz="1600" dirty="0"/>
              <a:t>2-year | Full Time</a:t>
            </a:r>
          </a:p>
          <a:p>
            <a:pPr marL="342900" indent="-342900">
              <a:buFont typeface="Arial" panose="020B0604020202020204" pitchFamily="34" charset="0"/>
              <a:buChar char="•"/>
            </a:pPr>
            <a:r>
              <a:rPr lang="en-US" sz="1600" dirty="0"/>
              <a:t>3-year | Part Time</a:t>
            </a:r>
          </a:p>
          <a:p>
            <a:pPr marL="342900" indent="-342900">
              <a:buFont typeface="Arial" panose="020B0604020202020204" pitchFamily="34" charset="0"/>
              <a:buChar char="•"/>
            </a:pPr>
            <a:r>
              <a:rPr lang="en-US" sz="1600" dirty="0"/>
              <a:t>Online (2022+)</a:t>
            </a:r>
          </a:p>
          <a:p>
            <a:endParaRPr lang="en-US" i="1" dirty="0"/>
          </a:p>
        </p:txBody>
      </p:sp>
    </p:spTree>
    <p:extLst>
      <p:ext uri="{BB962C8B-B14F-4D97-AF65-F5344CB8AC3E}">
        <p14:creationId xmlns:p14="http://schemas.microsoft.com/office/powerpoint/2010/main" val="80752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1B09-FD0A-53A5-8BCE-D53CAF2E3D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A32E20-9413-C316-E995-E1F6533053EE}"/>
              </a:ext>
            </a:extLst>
          </p:cNvPr>
          <p:cNvSpPr>
            <a:spLocks noGrp="1"/>
          </p:cNvSpPr>
          <p:nvPr>
            <p:ph type="title"/>
          </p:nvPr>
        </p:nvSpPr>
        <p:spPr/>
        <p:txBody>
          <a:bodyPr/>
          <a:lstStyle/>
          <a:p>
            <a:r>
              <a:rPr lang="en-US" dirty="0">
                <a:cs typeface="Arial"/>
              </a:rPr>
              <a:t>Program Overview</a:t>
            </a:r>
          </a:p>
        </p:txBody>
      </p:sp>
      <p:sp>
        <p:nvSpPr>
          <p:cNvPr id="4" name="TextBox 3">
            <a:extLst>
              <a:ext uri="{FF2B5EF4-FFF2-40B4-BE49-F238E27FC236}">
                <a16:creationId xmlns:a16="http://schemas.microsoft.com/office/drawing/2014/main" id="{92846BD3-472F-773A-98D9-A5ACC201F077}"/>
              </a:ext>
            </a:extLst>
          </p:cNvPr>
          <p:cNvSpPr txBox="1"/>
          <p:nvPr/>
        </p:nvSpPr>
        <p:spPr>
          <a:xfrm>
            <a:off x="5459150" y="1138463"/>
            <a:ext cx="6098018" cy="4524315"/>
          </a:xfrm>
          <a:prstGeom prst="rect">
            <a:avLst/>
          </a:prstGeom>
          <a:noFill/>
        </p:spPr>
        <p:txBody>
          <a:bodyPr wrap="square">
            <a:spAutoFit/>
          </a:bodyPr>
          <a:lstStyle/>
          <a:p>
            <a:pPr algn="l" fontAlgn="base"/>
            <a:r>
              <a:rPr lang="en-US" b="0" i="0" dirty="0">
                <a:solidFill>
                  <a:srgbClr val="222222"/>
                </a:solidFill>
                <a:effectLst/>
                <a:latin typeface="inherit"/>
              </a:rPr>
              <a:t>The diploma option for the Graphic Arts Technology Program at Clinton Community College provides training for students with an interest in developing the visual components for print or front-end web development.</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Our classes and curriculum provide the core skills necessary for employment as a designer in the Graphic Arts, Marketing, and Advertising Industries. Throughout the program a strong emphasis is placed upon detail-oriented, on-time work. From day one students are placed into a team atmosphere where they learn constructive problem-solving techniques that can be applied to the everyday problems encountered in the industry.</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Students may earn the diploma after one year then later choose to complete the second year with more on-hands projects to earn the AAS.</a:t>
            </a:r>
          </a:p>
        </p:txBody>
      </p:sp>
      <p:sp>
        <p:nvSpPr>
          <p:cNvPr id="6" name="Text Placeholder 5">
            <a:extLst>
              <a:ext uri="{FF2B5EF4-FFF2-40B4-BE49-F238E27FC236}">
                <a16:creationId xmlns:a16="http://schemas.microsoft.com/office/drawing/2014/main" id="{F991AE10-F3C3-A296-CA18-5E43AE12D232}"/>
              </a:ext>
            </a:extLst>
          </p:cNvPr>
          <p:cNvSpPr>
            <a:spLocks noGrp="1"/>
          </p:cNvSpPr>
          <p:nvPr>
            <p:ph type="body" sz="half" idx="2"/>
          </p:nvPr>
        </p:nvSpPr>
        <p:spPr/>
        <p:txBody>
          <a:bodyPr/>
          <a:lstStyle/>
          <a:p>
            <a:r>
              <a:rPr lang="en-US" dirty="0"/>
              <a:t>Graphic Arts Technology, Diploma</a:t>
            </a:r>
          </a:p>
          <a:p>
            <a:pPr marL="342900" indent="-342900">
              <a:buFont typeface="Arial" panose="020B0604020202020204" pitchFamily="34" charset="0"/>
              <a:buChar char="•"/>
            </a:pPr>
            <a:r>
              <a:rPr lang="en-US" sz="1600" dirty="0"/>
              <a:t>1-year | Full Time</a:t>
            </a:r>
          </a:p>
        </p:txBody>
      </p:sp>
    </p:spTree>
    <p:extLst>
      <p:ext uri="{BB962C8B-B14F-4D97-AF65-F5344CB8AC3E}">
        <p14:creationId xmlns:p14="http://schemas.microsoft.com/office/powerpoint/2010/main" val="187715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7009-F9CC-345D-1EFC-BE620A0A85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549046-2482-C243-DF96-60F583D8495E}"/>
              </a:ext>
            </a:extLst>
          </p:cNvPr>
          <p:cNvSpPr>
            <a:spLocks noGrp="1"/>
          </p:cNvSpPr>
          <p:nvPr>
            <p:ph type="title"/>
          </p:nvPr>
        </p:nvSpPr>
        <p:spPr/>
        <p:txBody>
          <a:bodyPr/>
          <a:lstStyle/>
          <a:p>
            <a:r>
              <a:rPr lang="en-US" dirty="0">
                <a:cs typeface="Arial"/>
              </a:rPr>
              <a:t>Program Overview</a:t>
            </a:r>
          </a:p>
        </p:txBody>
      </p:sp>
      <p:sp>
        <p:nvSpPr>
          <p:cNvPr id="4" name="TextBox 3">
            <a:extLst>
              <a:ext uri="{FF2B5EF4-FFF2-40B4-BE49-F238E27FC236}">
                <a16:creationId xmlns:a16="http://schemas.microsoft.com/office/drawing/2014/main" id="{9422CCF6-0130-4344-80B0-75318A19080D}"/>
              </a:ext>
            </a:extLst>
          </p:cNvPr>
          <p:cNvSpPr txBox="1"/>
          <p:nvPr/>
        </p:nvSpPr>
        <p:spPr>
          <a:xfrm>
            <a:off x="5459150" y="1459414"/>
            <a:ext cx="6098018" cy="3970318"/>
          </a:xfrm>
          <a:prstGeom prst="rect">
            <a:avLst/>
          </a:prstGeom>
          <a:noFill/>
        </p:spPr>
        <p:txBody>
          <a:bodyPr wrap="square">
            <a:spAutoFit/>
          </a:bodyPr>
          <a:lstStyle/>
          <a:p>
            <a:pPr algn="l" fontAlgn="base"/>
            <a:r>
              <a:rPr lang="en-US" b="0" i="0" dirty="0">
                <a:solidFill>
                  <a:srgbClr val="222222"/>
                </a:solidFill>
                <a:effectLst/>
                <a:latin typeface="inherit"/>
              </a:rPr>
              <a:t>Many professionals are often expected to be able to pick up a Digital Single Lens Reflex (DSLR) camera or its equivalent and </a:t>
            </a:r>
          </a:p>
          <a:p>
            <a:pPr algn="l" fontAlgn="base"/>
            <a:r>
              <a:rPr lang="en-US" b="0" i="0" dirty="0">
                <a:solidFill>
                  <a:srgbClr val="222222"/>
                </a:solidFill>
                <a:effectLst/>
                <a:latin typeface="inherit"/>
              </a:rPr>
              <a:t>produce images for art, marketing, journalism, research, etc. The Photography Certificate option for the Graphic Arts Technology Program at Eastern Iowa Community Colleges provides supplemental training for students with an interest in adding professional photography skills that help students differentiate themselves when competing for jobs in the marketplace.</a:t>
            </a:r>
          </a:p>
          <a:p>
            <a:pPr algn="l" fontAlgn="base"/>
            <a:endParaRPr lang="en-US" b="0" i="0" dirty="0">
              <a:solidFill>
                <a:srgbClr val="222222"/>
              </a:solidFill>
              <a:effectLst/>
              <a:latin typeface="inherit"/>
            </a:endParaRPr>
          </a:p>
          <a:p>
            <a:pPr algn="l" fontAlgn="base"/>
            <a:r>
              <a:rPr lang="en-US" b="0" i="0" dirty="0">
                <a:solidFill>
                  <a:srgbClr val="222222"/>
                </a:solidFill>
                <a:effectLst/>
                <a:latin typeface="inherit"/>
              </a:rPr>
              <a:t>This certificate is appropriate for anyone interested in the study of photography. Students in the AAS in Graphic Arts Technology program can complete the certificate with the addition of two classes and only minor adjustments to their schedules.</a:t>
            </a:r>
          </a:p>
        </p:txBody>
      </p:sp>
      <p:sp>
        <p:nvSpPr>
          <p:cNvPr id="6" name="Text Placeholder 5">
            <a:extLst>
              <a:ext uri="{FF2B5EF4-FFF2-40B4-BE49-F238E27FC236}">
                <a16:creationId xmlns:a16="http://schemas.microsoft.com/office/drawing/2014/main" id="{00459163-C87B-0A1C-7AE2-141CE915B939}"/>
              </a:ext>
            </a:extLst>
          </p:cNvPr>
          <p:cNvSpPr>
            <a:spLocks noGrp="1"/>
          </p:cNvSpPr>
          <p:nvPr>
            <p:ph type="body" sz="half" idx="2"/>
          </p:nvPr>
        </p:nvSpPr>
        <p:spPr/>
        <p:txBody>
          <a:bodyPr/>
          <a:lstStyle/>
          <a:p>
            <a:r>
              <a:rPr lang="en-US" dirty="0"/>
              <a:t>Graphic Arts Technology — Digital Photography, Certificate</a:t>
            </a:r>
          </a:p>
          <a:p>
            <a:pPr marL="342900" indent="-342900">
              <a:buFont typeface="Arial" panose="020B0604020202020204" pitchFamily="34" charset="0"/>
              <a:buChar char="•"/>
            </a:pPr>
            <a:r>
              <a:rPr lang="en-US" sz="1600" dirty="0"/>
              <a:t>1-year | Full Time</a:t>
            </a:r>
          </a:p>
          <a:p>
            <a:pPr marL="342900" indent="-342900">
              <a:buFont typeface="Arial" panose="020B0604020202020204" pitchFamily="34" charset="0"/>
              <a:buChar char="•"/>
            </a:pPr>
            <a:r>
              <a:rPr lang="en-US" sz="1600" dirty="0"/>
              <a:t>Online (2022+)</a:t>
            </a:r>
          </a:p>
          <a:p>
            <a:endParaRPr lang="en-US" i="1" dirty="0"/>
          </a:p>
        </p:txBody>
      </p:sp>
    </p:spTree>
    <p:extLst>
      <p:ext uri="{BB962C8B-B14F-4D97-AF65-F5344CB8AC3E}">
        <p14:creationId xmlns:p14="http://schemas.microsoft.com/office/powerpoint/2010/main" val="57451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A05B4-19BE-6829-3469-0D61A9D6ED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DA0928-2DC3-55F7-1402-25D6E4F7C7E1}"/>
              </a:ext>
            </a:extLst>
          </p:cNvPr>
          <p:cNvSpPr>
            <a:spLocks noGrp="1"/>
          </p:cNvSpPr>
          <p:nvPr>
            <p:ph type="body" sz="half" idx="2"/>
          </p:nvPr>
        </p:nvSpPr>
        <p:spPr/>
        <p:txBody>
          <a:bodyPr vert="horz" lIns="91440" tIns="45720" rIns="91440" bIns="45720" rtlCol="0" anchor="t">
            <a:normAutofit/>
          </a:bodyPr>
          <a:lstStyle/>
          <a:p>
            <a:r>
              <a:rPr lang="en-US" dirty="0">
                <a:latin typeface="Arial"/>
                <a:cs typeface="Arial"/>
              </a:rPr>
              <a:t>GRD 415 | InDesign I</a:t>
            </a:r>
          </a:p>
          <a:p>
            <a:r>
              <a:rPr lang="en-US" sz="1600" i="1" dirty="0">
                <a:latin typeface="Arial"/>
                <a:cs typeface="Arial"/>
              </a:rPr>
              <a:t>Student Learning Outcomes</a:t>
            </a:r>
            <a:endParaRPr lang="en-US" sz="1600" i="1" dirty="0"/>
          </a:p>
        </p:txBody>
      </p:sp>
      <p:sp>
        <p:nvSpPr>
          <p:cNvPr id="3" name="Title 2">
            <a:extLst>
              <a:ext uri="{FF2B5EF4-FFF2-40B4-BE49-F238E27FC236}">
                <a16:creationId xmlns:a16="http://schemas.microsoft.com/office/drawing/2014/main" id="{1A4C4593-B09B-775D-993B-FD2D4295A674}"/>
              </a:ext>
            </a:extLst>
          </p:cNvPr>
          <p:cNvSpPr>
            <a:spLocks noGrp="1"/>
          </p:cNvSpPr>
          <p:nvPr>
            <p:ph type="title"/>
          </p:nvPr>
        </p:nvSpPr>
        <p:spPr/>
        <p:txBody>
          <a:bodyPr/>
          <a:lstStyle/>
          <a:p>
            <a:r>
              <a:rPr lang="en-US">
                <a:cs typeface="Arial"/>
              </a:rPr>
              <a:t>Courses for review</a:t>
            </a:r>
          </a:p>
        </p:txBody>
      </p:sp>
      <p:sp>
        <p:nvSpPr>
          <p:cNvPr id="4" name="TextBox 3">
            <a:extLst>
              <a:ext uri="{FF2B5EF4-FFF2-40B4-BE49-F238E27FC236}">
                <a16:creationId xmlns:a16="http://schemas.microsoft.com/office/drawing/2014/main" id="{8433B354-E753-1E28-09AD-B2B78D361B94}"/>
              </a:ext>
            </a:extLst>
          </p:cNvPr>
          <p:cNvSpPr txBox="1"/>
          <p:nvPr/>
        </p:nvSpPr>
        <p:spPr>
          <a:xfrm>
            <a:off x="5459150" y="1065794"/>
            <a:ext cx="6098018" cy="5055908"/>
          </a:xfrm>
          <a:prstGeom prst="rect">
            <a:avLst/>
          </a:prstGeom>
          <a:noFill/>
        </p:spPr>
        <p:txBody>
          <a:bodyPr wrap="square">
            <a:spAutoFit/>
          </a:bodyPr>
          <a:lstStyle/>
          <a:p>
            <a:pPr marL="285750" indent="-285750" algn="l" fontAlgn="base">
              <a:buFont typeface="Arial" panose="020B0604020202020204" pitchFamily="34" charset="0"/>
              <a:buChar char="•"/>
            </a:pPr>
            <a:r>
              <a:rPr lang="en-US" b="0" i="0" dirty="0">
                <a:solidFill>
                  <a:srgbClr val="222222"/>
                </a:solidFill>
                <a:effectLst/>
                <a:latin typeface="inherit"/>
              </a:rPr>
              <a:t>Efficiently utilize a page layout software program to complete all computer-based assignments.</a:t>
            </a:r>
          </a:p>
          <a:p>
            <a:pPr marL="285750" indent="-285750" algn="l" fontAlgn="base">
              <a:buFont typeface="Arial" panose="020B0604020202020204" pitchFamily="34" charset="0"/>
              <a:buChar char="•"/>
            </a:pPr>
            <a:endParaRPr lang="en-US" b="0" i="0" dirty="0">
              <a:solidFill>
                <a:srgbClr val="222222"/>
              </a:solidFill>
              <a:effectLst/>
              <a:latin typeface="inherit"/>
            </a:endParaRPr>
          </a:p>
          <a:p>
            <a:pPr marL="285750" indent="-285750" algn="l" fontAlgn="base">
              <a:buFont typeface="Arial" panose="020B0604020202020204" pitchFamily="34" charset="0"/>
              <a:buChar char="•"/>
            </a:pPr>
            <a:r>
              <a:rPr lang="en-US" b="0" i="0" dirty="0">
                <a:solidFill>
                  <a:srgbClr val="222222"/>
                </a:solidFill>
                <a:effectLst/>
                <a:latin typeface="inherit"/>
              </a:rPr>
              <a:t>Apply basic design principles.</a:t>
            </a:r>
          </a:p>
          <a:p>
            <a:pPr marL="285750" indent="-285750" algn="l" fontAlgn="base">
              <a:buFont typeface="Arial" panose="020B0604020202020204" pitchFamily="34" charset="0"/>
              <a:buChar char="•"/>
            </a:pPr>
            <a:endParaRPr lang="en-US" b="0" i="0" dirty="0">
              <a:solidFill>
                <a:srgbClr val="222222"/>
              </a:solidFill>
              <a:effectLst/>
              <a:latin typeface="inherit"/>
            </a:endParaRPr>
          </a:p>
          <a:p>
            <a:pPr marL="285750" indent="-285750" algn="l" fontAlgn="base">
              <a:buFont typeface="Arial" panose="020B0604020202020204" pitchFamily="34" charset="0"/>
              <a:buChar char="•"/>
            </a:pPr>
            <a:r>
              <a:rPr lang="en-US" b="0" i="0" dirty="0">
                <a:solidFill>
                  <a:srgbClr val="222222"/>
                </a:solidFill>
                <a:effectLst/>
                <a:latin typeface="inherit"/>
              </a:rPr>
              <a:t>Choose appropriate typography solutions.</a:t>
            </a:r>
          </a:p>
          <a:p>
            <a:pPr marL="285750" indent="-285750" algn="l" fontAlgn="base">
              <a:buFont typeface="Arial" panose="020B0604020202020204" pitchFamily="34" charset="0"/>
              <a:buChar char="•"/>
            </a:pPr>
            <a:endParaRPr lang="en-US" b="0" i="0" dirty="0">
              <a:solidFill>
                <a:srgbClr val="222222"/>
              </a:solidFill>
              <a:effectLst/>
              <a:latin typeface="inherit"/>
            </a:endParaRPr>
          </a:p>
          <a:p>
            <a:pPr marL="285750" indent="-285750" algn="l" fontAlgn="base">
              <a:buFont typeface="Arial" panose="020B0604020202020204" pitchFamily="34" charset="0"/>
              <a:buChar char="•"/>
            </a:pPr>
            <a:r>
              <a:rPr lang="en-US" b="0" i="0" dirty="0">
                <a:solidFill>
                  <a:srgbClr val="222222"/>
                </a:solidFill>
                <a:effectLst/>
                <a:latin typeface="inherit"/>
              </a:rPr>
              <a:t>Demonstrate the appropriate use of images and color in design solutions.</a:t>
            </a:r>
          </a:p>
          <a:p>
            <a:pPr marL="285750" indent="-285750" algn="l" fontAlgn="base">
              <a:buFont typeface="Arial" panose="020B0604020202020204" pitchFamily="34" charset="0"/>
              <a:buChar char="•"/>
            </a:pPr>
            <a:endParaRPr lang="en-US" b="0" i="0" dirty="0">
              <a:solidFill>
                <a:srgbClr val="222222"/>
              </a:solidFill>
              <a:effectLst/>
              <a:latin typeface="inherit"/>
            </a:endParaRPr>
          </a:p>
          <a:p>
            <a:pPr marL="285750" indent="-285750" algn="l" fontAlgn="base">
              <a:buFont typeface="Arial" panose="020B0604020202020204" pitchFamily="34" charset="0"/>
              <a:buChar char="•"/>
            </a:pPr>
            <a:r>
              <a:rPr lang="en-US" b="0" i="0" dirty="0">
                <a:solidFill>
                  <a:srgbClr val="222222"/>
                </a:solidFill>
                <a:effectLst/>
                <a:latin typeface="inherit"/>
              </a:rPr>
              <a:t>Evaluate completed project.</a:t>
            </a:r>
          </a:p>
        </p:txBody>
      </p:sp>
    </p:spTree>
    <p:extLst>
      <p:ext uri="{BB962C8B-B14F-4D97-AF65-F5344CB8AC3E}">
        <p14:creationId xmlns:p14="http://schemas.microsoft.com/office/powerpoint/2010/main" val="691581455"/>
      </p:ext>
    </p:extLst>
  </p:cSld>
  <p:clrMapOvr>
    <a:masterClrMapping/>
  </p:clrMapOvr>
</p:sld>
</file>

<file path=ppt/theme/theme1.xml><?xml version="1.0" encoding="utf-8"?>
<a:theme xmlns:a="http://schemas.openxmlformats.org/drawingml/2006/main" name="Office Theme">
  <a:themeElements>
    <a:clrScheme name="Custom 3">
      <a:dk1>
        <a:srgbClr val="262626"/>
      </a:dk1>
      <a:lt1>
        <a:sysClr val="window" lastClr="FFFFFF"/>
      </a:lt1>
      <a:dk2>
        <a:srgbClr val="000000"/>
      </a:dk2>
      <a:lt2>
        <a:srgbClr val="E7E6E6"/>
      </a:lt2>
      <a:accent1>
        <a:srgbClr val="A31418"/>
      </a:accent1>
      <a:accent2>
        <a:srgbClr val="FDB913"/>
      </a:accent2>
      <a:accent3>
        <a:srgbClr val="F8982F"/>
      </a:accent3>
      <a:accent4>
        <a:srgbClr val="80AA72"/>
      </a:accent4>
      <a:accent5>
        <a:srgbClr val="32707A"/>
      </a:accent5>
      <a:accent6>
        <a:srgbClr val="354766"/>
      </a:accent6>
      <a:hlink>
        <a:srgbClr val="6FB8C4"/>
      </a:hlink>
      <a:folHlink>
        <a:srgbClr val="E058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4CA1615-3CB7-497D-B895-717093F57FA4}" vid="{A4FB493A-F00B-4910-9D59-3547F928E4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AC3EA54D481F45BEF2BE55FBBEC434" ma:contentTypeVersion="15" ma:contentTypeDescription="Create a new document." ma:contentTypeScope="" ma:versionID="f2b8a1c524d3a01a5fe83a30faea99e2">
  <xsd:schema xmlns:xsd="http://www.w3.org/2001/XMLSchema" xmlns:xs="http://www.w3.org/2001/XMLSchema" xmlns:p="http://schemas.microsoft.com/office/2006/metadata/properties" xmlns:ns2="45991b21-6563-4295-9a6a-0c95e8d04522" xmlns:ns3="61deca3b-3bc0-45a6-9f34-d237d8ab2a2c" targetNamespace="http://schemas.microsoft.com/office/2006/metadata/properties" ma:root="true" ma:fieldsID="3bf4cc236ee3652a66bdce5ae364b311" ns2:_="" ns3:_="">
    <xsd:import namespace="45991b21-6563-4295-9a6a-0c95e8d04522"/>
    <xsd:import namespace="61deca3b-3bc0-45a6-9f34-d237d8ab2a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991b21-6563-4295-9a6a-0c95e8d04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315facd-78ed-463f-a72a-edb6dabd0e5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deca3b-3bc0-45a6-9f34-d237d8ab2a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e2082ea-c861-4bb6-b764-928401f72165}" ma:internalName="TaxCatchAll" ma:showField="CatchAllData" ma:web="61deca3b-3bc0-45a6-9f34-d237d8ab2a2c">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5991b21-6563-4295-9a6a-0c95e8d04522">
      <Terms xmlns="http://schemas.microsoft.com/office/infopath/2007/PartnerControls"/>
    </lcf76f155ced4ddcb4097134ff3c332f>
    <TaxCatchAll xmlns="61deca3b-3bc0-45a6-9f34-d237d8ab2a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2F124C-B9BB-4088-A875-67E0E062B143}">
  <ds:schemaRefs>
    <ds:schemaRef ds:uri="45991b21-6563-4295-9a6a-0c95e8d04522"/>
    <ds:schemaRef ds:uri="61deca3b-3bc0-45a6-9f34-d237d8ab2a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339D191-127D-40B0-A30C-6F7FCDA17C90}">
  <ds:schemaRefs>
    <ds:schemaRef ds:uri="http://schemas.microsoft.com/office/2006/metadata/properties"/>
    <ds:schemaRef ds:uri="45991b21-6563-4295-9a6a-0c95e8d04522"/>
    <ds:schemaRef ds:uri="http://purl.org/dc/dcmitype/"/>
    <ds:schemaRef ds:uri="http://schemas.microsoft.com/office/2006/documentManagement/types"/>
    <ds:schemaRef ds:uri="http://schemas.openxmlformats.org/package/2006/metadata/core-properties"/>
    <ds:schemaRef ds:uri="61deca3b-3bc0-45a6-9f34-d237d8ab2a2c"/>
    <ds:schemaRef ds:uri="http://purl.org/dc/term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99563F30-111F-45E8-888F-6F1547E98B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EICC Presentation Template 2025</Template>
  <TotalTime>43</TotalTime>
  <Words>1065</Words>
  <Application>Microsoft Macintosh PowerPoint</Application>
  <PresentationFormat>Widescreen</PresentationFormat>
  <Paragraphs>108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inherit</vt:lpstr>
      <vt:lpstr>Segoe UI</vt:lpstr>
      <vt:lpstr>Office Theme</vt:lpstr>
      <vt:lpstr>Advisory Council Meeting</vt:lpstr>
      <vt:lpstr> Welcome! </vt:lpstr>
      <vt:lpstr>Agenda </vt:lpstr>
      <vt:lpstr>Program Learning Outcomes </vt:lpstr>
      <vt:lpstr>Program Overview</vt:lpstr>
      <vt:lpstr>Program Overview</vt:lpstr>
      <vt:lpstr>Program Overview</vt:lpstr>
      <vt:lpstr>Program Overview</vt:lpstr>
      <vt:lpstr>Courses for review</vt:lpstr>
      <vt:lpstr>Courses for review</vt:lpstr>
      <vt:lpstr>Questions for discussion:</vt:lpstr>
      <vt:lpstr>Questions for discussion:</vt:lpstr>
      <vt:lpstr>Questions for discussion:</vt:lpstr>
      <vt:lpstr>Questions for discussion:</vt:lpstr>
      <vt:lpstr>High School Updates</vt:lpstr>
      <vt:lpstr>Thank you!</vt:lpstr>
    </vt:vector>
  </TitlesOfParts>
  <Company>EICCD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Howar, Julie A</dc:creator>
  <cp:lastModifiedBy>Legel, Christopher P</cp:lastModifiedBy>
  <cp:revision>9</cp:revision>
  <dcterms:created xsi:type="dcterms:W3CDTF">2026-03-18T15:52:45Z</dcterms:created>
  <dcterms:modified xsi:type="dcterms:W3CDTF">2026-03-27T12:55:44Z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0x010100A3AC3EA54D481F45BEF2BE55FBBEC434</vt:lpwstr>
  </property>
  <property fmtid="{D5CDD505-2E9C-101B-9397-08002B2CF9AE}" pid="3" name="MediaServiceImageTags">
    <vt:lpwstr/>
  </property>
</Properties>
</file>